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57" r:id="rId4"/>
    <p:sldId id="271" r:id="rId5"/>
    <p:sldId id="272" r:id="rId6"/>
    <p:sldId id="273" r:id="rId7"/>
    <p:sldId id="284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7" r:id="rId16"/>
    <p:sldId id="285" r:id="rId17"/>
    <p:sldId id="287" r:id="rId18"/>
    <p:sldId id="286" r:id="rId19"/>
    <p:sldId id="288" r:id="rId20"/>
    <p:sldId id="289" r:id="rId21"/>
    <p:sldId id="290" r:id="rId22"/>
    <p:sldId id="291" r:id="rId23"/>
    <p:sldId id="281" r:id="rId24"/>
    <p:sldId id="282" r:id="rId25"/>
    <p:sldId id="292" r:id="rId26"/>
    <p:sldId id="29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052" y="56"/>
      </p:cViewPr>
      <p:guideLst>
        <p:guide orient="horz" pos="2160"/>
        <p:guide pos="3840"/>
        <p:guide orient="horz" pos="4032"/>
        <p:guide orient="horz" pos="6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FBAE-CF9A-4F94-90C3-850278C1623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F4D5-BF96-4EED-B562-3AC70E433CF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3E1C-F2A9-45C8-B7DA-7F68AFBC5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948D7-3B89-4590-A23A-0E6FA79F2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74516-4246-4129-86B7-C10C5424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69EB-60C1-48C4-AADF-479948077335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0016F-0DA5-41F3-A252-AF13F480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EA406-3514-43D8-B7F8-3F2D707A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4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33AD-22BF-4966-BAAE-3C44B1FC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6D569-131E-437D-8E3D-8FE984790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C7054-0452-4EEF-A945-E31CEA61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4A64-257A-43C8-968B-7B66EB6787B6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F908-EAA2-45FA-8B86-FF214D76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19EA-1B35-4EF6-8B42-8D8E7863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1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B2433-B4DF-4391-8BA1-BAA2B67A1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3AF0A-2125-424F-A610-0DB1074D7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37469-8725-40AA-AA8A-E828B060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25E4-E005-4393-8FFF-143683D88383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69CFF-5458-42DD-8766-EA9C3C24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54084-5E5A-474A-945B-9581F67F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9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A7ED-7808-4311-AF9F-FA38B710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95731-655D-4B7B-A603-05E2BFB1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8249F-7969-4347-9D1B-21317E48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8A77-2890-422B-BAC8-5358EFF29325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0F008-7F63-4CEA-B08C-E5F6C82E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1839-115A-46C1-B072-9479B403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4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1C821-23ED-4525-A183-8CD0A2C0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7697D-538E-4B45-BCF5-F989C8313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817-698D-4A54-8DE2-4D43CF28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D0EFA-1ADA-4B1F-8EE4-B83F4B115234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952A2-0FF0-4799-A4D9-20466A22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F1E8-21E8-4AB8-A999-CB593303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400B-E05D-49AF-9CA8-0FDCC3B2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506FF-8635-4D68-8903-B62D49147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E928A-E013-4565-B992-E4AB101B3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B5E2A-18F6-4EC9-900B-EA9A8E1C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6E16-5F29-49EE-9B91-DEE9EDFE6A7B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F6A29-ADA8-4AF1-9868-9598F2DA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753E6-79EB-4770-8455-63BF1B89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327B-BC5D-402B-A706-4427F206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F4D30-56B0-4701-8B71-B3158E3B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FAB33-EF00-4899-B1E9-1CCBA2156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4AFDB-8D75-490A-BBAC-D12971D98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91D0C-C460-4569-85A2-6B0309006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776DF-30B0-4516-BF3C-47F0171B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B7D-868F-4463-9973-1719FD9AFC18}" type="datetime1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134B9-7DD8-4B58-925F-AD51EB0B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F7BA5-1E9C-464D-BB64-6CB48DA6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A14B-F623-4728-BA55-639D6C15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2BBAE-8FBE-419D-924B-D66ED44E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8D24F-34DD-4C64-A83A-AC25E813DEC3}" type="datetime1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65254-E000-4F4D-AA8C-C021D638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E47E2-B946-4B4F-823E-BAB4798B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53B43-F749-4931-8442-2BE5972B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7767B-8BEB-4443-BAC3-524A246F748D}" type="datetime1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EEB44-555A-4CD6-869C-71194038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D4BC4-1C9B-4188-87BF-31EC8BE5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9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3F95-1AD7-4889-A7D1-8FFC2A3C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B1CD-D16C-422B-8B30-FED09BFB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090BA-2800-4D87-919E-D9A3C822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8D83A-1EB2-4EA6-BB07-8D91777F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F0DE-0C06-4E79-A5E5-F032F89AF47A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DA72A-F022-4B3F-9942-147B1816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AD17-D161-4F21-A69B-F5D262D4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9463-F4B6-4A94-978C-E4B9F8DB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62E29-7BBD-4E27-8803-8A6180509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4FAB-7EC7-4786-B8C9-D11501AB2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708F-E300-4642-8D4C-FD0D82CD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D3A4-C5DF-4736-8609-04C3436E3659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DC4AA-2766-498D-A2A5-4ED742B3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6EFD1-04B5-420D-BA3A-99126ADD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74B5B-3FF1-4B5E-84ED-532A624E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4C2D5-CC7B-4AD3-875A-31ADD88A0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E2A9-ED32-4A88-88FC-AC0FE73E0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5386-AFC2-436D-88B8-24F650EF6421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508C3-29D2-4431-B90F-2F93CA9FC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A0B-0865-4227-8B5E-0EA3C388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3B5E-F49C-42B4-B84C-579B3F105F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1C24A-D125-4973-ABEB-2C6D8E0CB5D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FB37B0-4A36-5CD1-8FB7-8849B02F21D9}"/>
              </a:ext>
            </a:extLst>
          </p:cNvPr>
          <p:cNvSpPr/>
          <p:nvPr/>
        </p:nvSpPr>
        <p:spPr>
          <a:xfrm>
            <a:off x="307731" y="325316"/>
            <a:ext cx="11576538" cy="616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4" descr="A imagem mostra uma mão segurando um papel com alguns gráficos mostrando relatórios estratégicos">
            <a:extLst>
              <a:ext uri="{FF2B5EF4-FFF2-40B4-BE49-F238E27FC236}">
                <a16:creationId xmlns:a16="http://schemas.microsoft.com/office/drawing/2014/main" id="{364C46B1-220D-A0C1-FCCC-00BAB7B8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4" y="325316"/>
            <a:ext cx="11586665" cy="61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0B1D6F-4EE6-429B-B56C-5A5F74F325D7}"/>
              </a:ext>
            </a:extLst>
          </p:cNvPr>
          <p:cNvSpPr/>
          <p:nvPr/>
        </p:nvSpPr>
        <p:spPr>
          <a:xfrm>
            <a:off x="4216400" y="0"/>
            <a:ext cx="3759200" cy="7547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BCD922D-12D7-B7F2-D27C-E7F6D185807E}"/>
              </a:ext>
            </a:extLst>
          </p:cNvPr>
          <p:cNvGrpSpPr/>
          <p:nvPr/>
        </p:nvGrpSpPr>
        <p:grpSpPr>
          <a:xfrm>
            <a:off x="2729508" y="1080060"/>
            <a:ext cx="6722856" cy="677108"/>
            <a:chOff x="2516954" y="1062250"/>
            <a:chExt cx="6722856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C74543-B4D8-4A29-B165-2F0E479C949F}"/>
                </a:ext>
              </a:extLst>
            </p:cNvPr>
            <p:cNvSpPr txBox="1"/>
            <p:nvPr/>
          </p:nvSpPr>
          <p:spPr>
            <a:xfrm>
              <a:off x="3027698" y="1062250"/>
              <a:ext cx="6212112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latin typeface="+mj-lt"/>
                  <a:cs typeface="Segoe UI Semibold" panose="020B0702040204020203" pitchFamily="34" charset="0"/>
                </a:rPr>
                <a:t>RELATÓRIO DE GESTÃO</a:t>
              </a:r>
              <a:endParaRPr lang="en-US" sz="4400" dirty="0"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12" name="Freeform 1676">
              <a:extLst>
                <a:ext uri="{FF2B5EF4-FFF2-40B4-BE49-F238E27FC236}">
                  <a16:creationId xmlns:a16="http://schemas.microsoft.com/office/drawing/2014/main" id="{D4109534-FBC2-4C24-AD1F-5B21FF589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6954" y="1132109"/>
              <a:ext cx="511108" cy="511108"/>
            </a:xfrm>
            <a:custGeom>
              <a:avLst/>
              <a:gdLst>
                <a:gd name="T0" fmla="*/ 374 w 719"/>
                <a:gd name="T1" fmla="*/ 267 h 719"/>
                <a:gd name="T2" fmla="*/ 366 w 719"/>
                <a:gd name="T3" fmla="*/ 263 h 719"/>
                <a:gd name="T4" fmla="*/ 362 w 719"/>
                <a:gd name="T5" fmla="*/ 254 h 719"/>
                <a:gd name="T6" fmla="*/ 366 w 719"/>
                <a:gd name="T7" fmla="*/ 247 h 719"/>
                <a:gd name="T8" fmla="*/ 374 w 719"/>
                <a:gd name="T9" fmla="*/ 243 h 719"/>
                <a:gd name="T10" fmla="*/ 621 w 719"/>
                <a:gd name="T11" fmla="*/ 244 h 719"/>
                <a:gd name="T12" fmla="*/ 627 w 719"/>
                <a:gd name="T13" fmla="*/ 250 h 719"/>
                <a:gd name="T14" fmla="*/ 627 w 719"/>
                <a:gd name="T15" fmla="*/ 260 h 719"/>
                <a:gd name="T16" fmla="*/ 621 w 719"/>
                <a:gd name="T17" fmla="*/ 265 h 719"/>
                <a:gd name="T18" fmla="*/ 616 w 719"/>
                <a:gd name="T19" fmla="*/ 528 h 719"/>
                <a:gd name="T20" fmla="*/ 370 w 719"/>
                <a:gd name="T21" fmla="*/ 527 h 719"/>
                <a:gd name="T22" fmla="*/ 363 w 719"/>
                <a:gd name="T23" fmla="*/ 521 h 719"/>
                <a:gd name="T24" fmla="*/ 363 w 719"/>
                <a:gd name="T25" fmla="*/ 512 h 719"/>
                <a:gd name="T26" fmla="*/ 370 w 719"/>
                <a:gd name="T27" fmla="*/ 505 h 719"/>
                <a:gd name="T28" fmla="*/ 616 w 719"/>
                <a:gd name="T29" fmla="*/ 504 h 719"/>
                <a:gd name="T30" fmla="*/ 625 w 719"/>
                <a:gd name="T31" fmla="*/ 507 h 719"/>
                <a:gd name="T32" fmla="*/ 628 w 719"/>
                <a:gd name="T33" fmla="*/ 516 h 719"/>
                <a:gd name="T34" fmla="*/ 625 w 719"/>
                <a:gd name="T35" fmla="*/ 525 h 719"/>
                <a:gd name="T36" fmla="*/ 616 w 719"/>
                <a:gd name="T37" fmla="*/ 528 h 719"/>
                <a:gd name="T38" fmla="*/ 171 w 719"/>
                <a:gd name="T39" fmla="*/ 279 h 719"/>
                <a:gd name="T40" fmla="*/ 164 w 719"/>
                <a:gd name="T41" fmla="*/ 282 h 719"/>
                <a:gd name="T42" fmla="*/ 155 w 719"/>
                <a:gd name="T43" fmla="*/ 279 h 719"/>
                <a:gd name="T44" fmla="*/ 92 w 719"/>
                <a:gd name="T45" fmla="*/ 214 h 719"/>
                <a:gd name="T46" fmla="*/ 92 w 719"/>
                <a:gd name="T47" fmla="*/ 205 h 719"/>
                <a:gd name="T48" fmla="*/ 98 w 719"/>
                <a:gd name="T49" fmla="*/ 198 h 719"/>
                <a:gd name="T50" fmla="*/ 107 w 719"/>
                <a:gd name="T51" fmla="*/ 198 h 719"/>
                <a:gd name="T52" fmla="*/ 164 w 719"/>
                <a:gd name="T53" fmla="*/ 253 h 719"/>
                <a:gd name="T54" fmla="*/ 309 w 719"/>
                <a:gd name="T55" fmla="*/ 109 h 719"/>
                <a:gd name="T56" fmla="*/ 318 w 719"/>
                <a:gd name="T57" fmla="*/ 109 h 719"/>
                <a:gd name="T58" fmla="*/ 325 w 719"/>
                <a:gd name="T59" fmla="*/ 114 h 719"/>
                <a:gd name="T60" fmla="*/ 325 w 719"/>
                <a:gd name="T61" fmla="*/ 124 h 719"/>
                <a:gd name="T62" fmla="*/ 323 w 719"/>
                <a:gd name="T63" fmla="*/ 414 h 719"/>
                <a:gd name="T64" fmla="*/ 168 w 719"/>
                <a:gd name="T65" fmla="*/ 568 h 719"/>
                <a:gd name="T66" fmla="*/ 158 w 719"/>
                <a:gd name="T67" fmla="*/ 568 h 719"/>
                <a:gd name="T68" fmla="*/ 94 w 719"/>
                <a:gd name="T69" fmla="*/ 505 h 719"/>
                <a:gd name="T70" fmla="*/ 91 w 719"/>
                <a:gd name="T71" fmla="*/ 497 h 719"/>
                <a:gd name="T72" fmla="*/ 94 w 719"/>
                <a:gd name="T73" fmla="*/ 488 h 719"/>
                <a:gd name="T74" fmla="*/ 103 w 719"/>
                <a:gd name="T75" fmla="*/ 485 h 719"/>
                <a:gd name="T76" fmla="*/ 111 w 719"/>
                <a:gd name="T77" fmla="*/ 488 h 719"/>
                <a:gd name="T78" fmla="*/ 306 w 719"/>
                <a:gd name="T79" fmla="*/ 397 h 719"/>
                <a:gd name="T80" fmla="*/ 314 w 719"/>
                <a:gd name="T81" fmla="*/ 394 h 719"/>
                <a:gd name="T82" fmla="*/ 323 w 719"/>
                <a:gd name="T83" fmla="*/ 398 h 719"/>
                <a:gd name="T84" fmla="*/ 326 w 719"/>
                <a:gd name="T85" fmla="*/ 406 h 719"/>
                <a:gd name="T86" fmla="*/ 323 w 719"/>
                <a:gd name="T87" fmla="*/ 414 h 719"/>
                <a:gd name="T88" fmla="*/ 12 w 719"/>
                <a:gd name="T89" fmla="*/ 0 h 719"/>
                <a:gd name="T90" fmla="*/ 3 w 719"/>
                <a:gd name="T91" fmla="*/ 5 h 719"/>
                <a:gd name="T92" fmla="*/ 0 w 719"/>
                <a:gd name="T93" fmla="*/ 13 h 719"/>
                <a:gd name="T94" fmla="*/ 1 w 719"/>
                <a:gd name="T95" fmla="*/ 713 h 719"/>
                <a:gd name="T96" fmla="*/ 8 w 719"/>
                <a:gd name="T97" fmla="*/ 719 h 719"/>
                <a:gd name="T98" fmla="*/ 707 w 719"/>
                <a:gd name="T99" fmla="*/ 719 h 719"/>
                <a:gd name="T100" fmla="*/ 716 w 719"/>
                <a:gd name="T101" fmla="*/ 716 h 719"/>
                <a:gd name="T102" fmla="*/ 719 w 719"/>
                <a:gd name="T103" fmla="*/ 707 h 719"/>
                <a:gd name="T104" fmla="*/ 718 w 719"/>
                <a:gd name="T105" fmla="*/ 8 h 719"/>
                <a:gd name="T106" fmla="*/ 711 w 719"/>
                <a:gd name="T107" fmla="*/ 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19" h="719">
                  <a:moveTo>
                    <a:pt x="616" y="267"/>
                  </a:moveTo>
                  <a:lnTo>
                    <a:pt x="374" y="267"/>
                  </a:lnTo>
                  <a:lnTo>
                    <a:pt x="370" y="265"/>
                  </a:lnTo>
                  <a:lnTo>
                    <a:pt x="366" y="263"/>
                  </a:lnTo>
                  <a:lnTo>
                    <a:pt x="363" y="260"/>
                  </a:lnTo>
                  <a:lnTo>
                    <a:pt x="362" y="254"/>
                  </a:lnTo>
                  <a:lnTo>
                    <a:pt x="363" y="250"/>
                  </a:lnTo>
                  <a:lnTo>
                    <a:pt x="366" y="247"/>
                  </a:lnTo>
                  <a:lnTo>
                    <a:pt x="370" y="244"/>
                  </a:lnTo>
                  <a:lnTo>
                    <a:pt x="374" y="243"/>
                  </a:lnTo>
                  <a:lnTo>
                    <a:pt x="616" y="243"/>
                  </a:lnTo>
                  <a:lnTo>
                    <a:pt x="621" y="244"/>
                  </a:lnTo>
                  <a:lnTo>
                    <a:pt x="625" y="247"/>
                  </a:lnTo>
                  <a:lnTo>
                    <a:pt x="627" y="250"/>
                  </a:lnTo>
                  <a:lnTo>
                    <a:pt x="628" y="254"/>
                  </a:lnTo>
                  <a:lnTo>
                    <a:pt x="627" y="260"/>
                  </a:lnTo>
                  <a:lnTo>
                    <a:pt x="625" y="263"/>
                  </a:lnTo>
                  <a:lnTo>
                    <a:pt x="621" y="265"/>
                  </a:lnTo>
                  <a:lnTo>
                    <a:pt x="616" y="267"/>
                  </a:lnTo>
                  <a:close/>
                  <a:moveTo>
                    <a:pt x="616" y="528"/>
                  </a:moveTo>
                  <a:lnTo>
                    <a:pt x="374" y="528"/>
                  </a:lnTo>
                  <a:lnTo>
                    <a:pt x="370" y="527"/>
                  </a:lnTo>
                  <a:lnTo>
                    <a:pt x="366" y="525"/>
                  </a:lnTo>
                  <a:lnTo>
                    <a:pt x="363" y="521"/>
                  </a:lnTo>
                  <a:lnTo>
                    <a:pt x="362" y="516"/>
                  </a:lnTo>
                  <a:lnTo>
                    <a:pt x="363" y="512"/>
                  </a:lnTo>
                  <a:lnTo>
                    <a:pt x="366" y="507"/>
                  </a:lnTo>
                  <a:lnTo>
                    <a:pt x="370" y="505"/>
                  </a:lnTo>
                  <a:lnTo>
                    <a:pt x="374" y="504"/>
                  </a:lnTo>
                  <a:lnTo>
                    <a:pt x="616" y="504"/>
                  </a:lnTo>
                  <a:lnTo>
                    <a:pt x="621" y="505"/>
                  </a:lnTo>
                  <a:lnTo>
                    <a:pt x="625" y="507"/>
                  </a:lnTo>
                  <a:lnTo>
                    <a:pt x="627" y="512"/>
                  </a:lnTo>
                  <a:lnTo>
                    <a:pt x="628" y="516"/>
                  </a:lnTo>
                  <a:lnTo>
                    <a:pt x="627" y="521"/>
                  </a:lnTo>
                  <a:lnTo>
                    <a:pt x="625" y="525"/>
                  </a:lnTo>
                  <a:lnTo>
                    <a:pt x="621" y="527"/>
                  </a:lnTo>
                  <a:lnTo>
                    <a:pt x="616" y="528"/>
                  </a:lnTo>
                  <a:close/>
                  <a:moveTo>
                    <a:pt x="323" y="127"/>
                  </a:moveTo>
                  <a:lnTo>
                    <a:pt x="171" y="279"/>
                  </a:lnTo>
                  <a:lnTo>
                    <a:pt x="168" y="282"/>
                  </a:lnTo>
                  <a:lnTo>
                    <a:pt x="164" y="282"/>
                  </a:lnTo>
                  <a:lnTo>
                    <a:pt x="158" y="282"/>
                  </a:lnTo>
                  <a:lnTo>
                    <a:pt x="155" y="279"/>
                  </a:lnTo>
                  <a:lnTo>
                    <a:pt x="94" y="218"/>
                  </a:lnTo>
                  <a:lnTo>
                    <a:pt x="92" y="214"/>
                  </a:lnTo>
                  <a:lnTo>
                    <a:pt x="91" y="209"/>
                  </a:lnTo>
                  <a:lnTo>
                    <a:pt x="92" y="205"/>
                  </a:lnTo>
                  <a:lnTo>
                    <a:pt x="94" y="201"/>
                  </a:lnTo>
                  <a:lnTo>
                    <a:pt x="98" y="198"/>
                  </a:lnTo>
                  <a:lnTo>
                    <a:pt x="103" y="197"/>
                  </a:lnTo>
                  <a:lnTo>
                    <a:pt x="107" y="198"/>
                  </a:lnTo>
                  <a:lnTo>
                    <a:pt x="111" y="201"/>
                  </a:lnTo>
                  <a:lnTo>
                    <a:pt x="164" y="253"/>
                  </a:lnTo>
                  <a:lnTo>
                    <a:pt x="306" y="111"/>
                  </a:lnTo>
                  <a:lnTo>
                    <a:pt x="309" y="109"/>
                  </a:lnTo>
                  <a:lnTo>
                    <a:pt x="314" y="108"/>
                  </a:lnTo>
                  <a:lnTo>
                    <a:pt x="318" y="109"/>
                  </a:lnTo>
                  <a:lnTo>
                    <a:pt x="323" y="111"/>
                  </a:lnTo>
                  <a:lnTo>
                    <a:pt x="325" y="114"/>
                  </a:lnTo>
                  <a:lnTo>
                    <a:pt x="326" y="119"/>
                  </a:lnTo>
                  <a:lnTo>
                    <a:pt x="325" y="124"/>
                  </a:lnTo>
                  <a:lnTo>
                    <a:pt x="323" y="127"/>
                  </a:lnTo>
                  <a:close/>
                  <a:moveTo>
                    <a:pt x="323" y="414"/>
                  </a:moveTo>
                  <a:lnTo>
                    <a:pt x="171" y="565"/>
                  </a:lnTo>
                  <a:lnTo>
                    <a:pt x="168" y="568"/>
                  </a:lnTo>
                  <a:lnTo>
                    <a:pt x="164" y="569"/>
                  </a:lnTo>
                  <a:lnTo>
                    <a:pt x="158" y="568"/>
                  </a:lnTo>
                  <a:lnTo>
                    <a:pt x="155" y="565"/>
                  </a:lnTo>
                  <a:lnTo>
                    <a:pt x="94" y="505"/>
                  </a:lnTo>
                  <a:lnTo>
                    <a:pt x="92" y="502"/>
                  </a:lnTo>
                  <a:lnTo>
                    <a:pt x="91" y="497"/>
                  </a:lnTo>
                  <a:lnTo>
                    <a:pt x="92" y="493"/>
                  </a:lnTo>
                  <a:lnTo>
                    <a:pt x="94" y="488"/>
                  </a:lnTo>
                  <a:lnTo>
                    <a:pt x="98" y="486"/>
                  </a:lnTo>
                  <a:lnTo>
                    <a:pt x="103" y="485"/>
                  </a:lnTo>
                  <a:lnTo>
                    <a:pt x="107" y="486"/>
                  </a:lnTo>
                  <a:lnTo>
                    <a:pt x="111" y="488"/>
                  </a:lnTo>
                  <a:lnTo>
                    <a:pt x="164" y="540"/>
                  </a:lnTo>
                  <a:lnTo>
                    <a:pt x="306" y="397"/>
                  </a:lnTo>
                  <a:lnTo>
                    <a:pt x="309" y="395"/>
                  </a:lnTo>
                  <a:lnTo>
                    <a:pt x="314" y="394"/>
                  </a:lnTo>
                  <a:lnTo>
                    <a:pt x="318" y="395"/>
                  </a:lnTo>
                  <a:lnTo>
                    <a:pt x="323" y="398"/>
                  </a:lnTo>
                  <a:lnTo>
                    <a:pt x="325" y="401"/>
                  </a:lnTo>
                  <a:lnTo>
                    <a:pt x="326" y="406"/>
                  </a:lnTo>
                  <a:lnTo>
                    <a:pt x="325" y="410"/>
                  </a:lnTo>
                  <a:lnTo>
                    <a:pt x="323" y="414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3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F56817B-9D19-49F3-AD3B-8E8959C9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1</a:t>
            </a:fld>
            <a:endParaRPr lang="en-US"/>
          </a:p>
        </p:txBody>
      </p:sp>
      <p:pic>
        <p:nvPicPr>
          <p:cNvPr id="13" name="Imagem 12" descr="Forma&#10;&#10;Descrição gerada automaticamente">
            <a:extLst>
              <a:ext uri="{FF2B5EF4-FFF2-40B4-BE49-F238E27FC236}">
                <a16:creationId xmlns:a16="http://schemas.microsoft.com/office/drawing/2014/main" id="{C247963E-E9AD-0BA0-4745-35E297BBE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30" y="2881377"/>
            <a:ext cx="2201139" cy="218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97EF90EA-0DEA-8F7D-319A-974E3E952C94}"/>
              </a:ext>
            </a:extLst>
          </p:cNvPr>
          <p:cNvSpPr txBox="1"/>
          <p:nvPr/>
        </p:nvSpPr>
        <p:spPr>
          <a:xfrm>
            <a:off x="2985062" y="1692039"/>
            <a:ext cx="62121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Segoe UI Semibold" panose="020B0702040204020203" pitchFamily="34" charset="0"/>
              </a:rPr>
              <a:t>DIRETORIA 2021-2022</a:t>
            </a:r>
            <a:endParaRPr lang="en-US" sz="2400" dirty="0">
              <a:latin typeface="+mj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1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304255" y="986562"/>
            <a:ext cx="11207931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Adoção da modalidade de publicação contínua, agilizando a publicação dos artigos após aprovação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Aceite da submissão de artigos depositados em servidores de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preprints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Ampliação da publicação de Diretrizes (com base no método GRADE) e Consensos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Ampliação do número de editoriais, incluindo autorias internacionais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Criação da seção de Educação Continuada em Fisiologia Respiratória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Atualização das Instruções aos Autores e Revisores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Modernização do seu site, incluindo a criação das áreas de podcasts, de vídeos e dos artigos sobre COVID-19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Ampliação da divulgação dos números e dos principais artigos nas redes sociais e nos outros canais de comunicação do JBP e da SBPT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O idioma de submissão de artigos passou a ser somente inglês, para facilitar o encaminhamento dos documentos para revisores e editores associados de outros países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Suspensão da versão impressa, com redução do custo de produção por número do jornal publicado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Aumento progressivo do fator de impacto na JCR, ISI Web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, atingindo 2,800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Aumento da parceria com outros periódicos internacionais, como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Archivos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Bronconeumologia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Pulmonology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Obtenção do auxílio financeiro anual do projeto auxílio à editoração do CNPq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Contratação de estagiário para auxiliar nas atividades relacionadas ao JBP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41A90C-0805-CAC9-3F11-C20261BA1523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Jornal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Brasileiro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Pneumologia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5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304255" y="1001951"/>
            <a:ext cx="112079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Reuniões regulares com a Defesa Profissional da AMB (Diretoria de Defesa Profissional)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Atuação regular junto ao Núcleo de Ação Parlamentar (NAP-AMB), possibilitando a troca de informações e o fornecimento de pareceres da SBPT mediante demanda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Ações conjuntas com outras especialidades médicas, junto à AMB, CFM e Judiciário, através do Núcleo de Proteção do Ato Médico (NUPAM-AMB), a exemplo do pleito conjunto em defesa o ato médico na Medicina do Sono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Reuniões com CFM, Presidência da AMB e Comissão de Honorários da AMB, buscando contribuir para melhoria da regulamentação na área médica, telemedicina, honorários médicos e tributação na área de saúde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Respostas através de pareceres, consultas e demandas diretas a Defesa Profissional obtidas através do site da SBPT ou e-mail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Formação de um grupo de trabalho em Defesa Profissional que, de forma perene, reúne o ex-diretor, o diretor atual e o diretor eleito, buscando profissionalizar as ações da Defesa Profissional por meio de melhorias e garantia da sua continuidade, além de parcerias técnicas na área tecnológica e do direito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Atualização do Site da SBPT (em andamento), incluindo novos layout e conteúdo, informação sobre boas práticas digitais, lançando as bases para uma diretriz ou manual na mesma área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63BF8-B302-502C-67C7-CCA44F84192D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Defesa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Profissional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3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409303" y="1489159"/>
            <a:ext cx="1120793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Revisão orçamentária detalhada dos gastos e dos investimentos mensais, com análise de risco da situação econômica da SBPT.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Busca de novas fontes de renda, bem como a otimização e diversificação das aplicações financeiras em busca de melhores resultados.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Fortalecimento do relacionamento com os associados por meio desenvolvimento de atividades virtuais de atualização, entendimento dos impactos da pandemia e consequente congelamento das anuidades para melhorar a inadimplência dos associados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 primeiro ano do biênio, houve importante redução e otimização dos custos da sociedade. No segundo ano, com o retorno progressivo das atividades presenciais, os custos voltaram a aumentar, mas novas oportunidades surgiram e novos produtos da sociedade foram comercializados mantendo o balanço econômico da sociedade positivo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 todas as suas atividades a diretoria financeira sempre priorizou não comprometer a ética ou o conceito da SBPT. Também, sempre garantiu e manteve a transparência de todo o processo financeiro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Encerramos o biênio com a situação financeira equilibrada e fortalecida, de forma a permitir o prosseguimento das atividades na próxima gestão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53ACE5-A1AB-DE20-4D0D-73F5861EF41E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Diretoria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Financeira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1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Pessoa cortando carne na mesa&#10;&#10;Descrição gerada automaticamente com confiança baixa">
            <a:extLst>
              <a:ext uri="{FF2B5EF4-FFF2-40B4-BE49-F238E27FC236}">
                <a16:creationId xmlns:a16="http://schemas.microsoft.com/office/drawing/2014/main" id="{C26B5E72-CB0A-3B9E-162F-27753DAF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25"/>
          <a:stretch/>
        </p:blipFill>
        <p:spPr>
          <a:xfrm>
            <a:off x="790160" y="4810056"/>
            <a:ext cx="10707474" cy="1781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238903" y="794305"/>
            <a:ext cx="112079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Atualização semanal de notícias no site da SBPT e veiculação do boletim SBPT Notícias para os sócios às sextas-feiras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Parcerias de divulgação e negociação de desconto para sócio em eventos de instituições parceiras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Atendimento, entrevistas e esclarecimentos aos veículos de imprensa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Planejamento e criação de conteúdos para redes sociais, materiais para o público leigo e campanhas de saúde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Organização de coletivas de imprensa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Veiculação do podcast “Direto ao Ponto SBPT”, em parceria com o Editor do Jornal Brasileiro de Pneumologia.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Planejamento e execução das reuniões ao vivo pelo Instagram “</a:t>
            </a:r>
            <a:r>
              <a:rPr lang="pt-B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PneumoLive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” e das reuniões ao vivo pelo Zoom, “Encontros Virtuais”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A963544-FCA5-0E9B-FAB2-716CB0D6446E}"/>
              </a:ext>
            </a:extLst>
          </p:cNvPr>
          <p:cNvSpPr/>
          <p:nvPr/>
        </p:nvSpPr>
        <p:spPr>
          <a:xfrm>
            <a:off x="799088" y="4830375"/>
            <a:ext cx="10707474" cy="1781263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Off-page Connector 10">
            <a:extLst>
              <a:ext uri="{FF2B5EF4-FFF2-40B4-BE49-F238E27FC236}">
                <a16:creationId xmlns:a16="http://schemas.microsoft.com/office/drawing/2014/main" id="{CE7EF017-0EBD-9228-B036-A627A6177380}"/>
              </a:ext>
            </a:extLst>
          </p:cNvPr>
          <p:cNvSpPr/>
          <p:nvPr/>
        </p:nvSpPr>
        <p:spPr>
          <a:xfrm>
            <a:off x="1189523" y="5064034"/>
            <a:ext cx="2099400" cy="1708126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latin typeface="+mj-lt"/>
            </a:endParaRPr>
          </a:p>
        </p:txBody>
      </p:sp>
      <p:sp>
        <p:nvSpPr>
          <p:cNvPr id="8" name="Flowchart: Off-page Connector 150">
            <a:extLst>
              <a:ext uri="{FF2B5EF4-FFF2-40B4-BE49-F238E27FC236}">
                <a16:creationId xmlns:a16="http://schemas.microsoft.com/office/drawing/2014/main" id="{A02DABE7-19BA-7878-E501-9917F9C6A2A5}"/>
              </a:ext>
            </a:extLst>
          </p:cNvPr>
          <p:cNvSpPr/>
          <p:nvPr/>
        </p:nvSpPr>
        <p:spPr>
          <a:xfrm>
            <a:off x="3823472" y="5064034"/>
            <a:ext cx="2099400" cy="1708126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latin typeface="+mj-lt"/>
            </a:endParaRPr>
          </a:p>
        </p:txBody>
      </p:sp>
      <p:sp>
        <p:nvSpPr>
          <p:cNvPr id="9" name="Flowchart: Off-page Connector 151">
            <a:extLst>
              <a:ext uri="{FF2B5EF4-FFF2-40B4-BE49-F238E27FC236}">
                <a16:creationId xmlns:a16="http://schemas.microsoft.com/office/drawing/2014/main" id="{51FB2249-F264-6273-6340-8A349AA06580}"/>
              </a:ext>
            </a:extLst>
          </p:cNvPr>
          <p:cNvSpPr/>
          <p:nvPr/>
        </p:nvSpPr>
        <p:spPr>
          <a:xfrm>
            <a:off x="6412017" y="5064034"/>
            <a:ext cx="2099400" cy="1708126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latin typeface="+mj-lt"/>
            </a:endParaRPr>
          </a:p>
        </p:txBody>
      </p:sp>
      <p:sp>
        <p:nvSpPr>
          <p:cNvPr id="11" name="Flowchart: Off-page Connector 152">
            <a:extLst>
              <a:ext uri="{FF2B5EF4-FFF2-40B4-BE49-F238E27FC236}">
                <a16:creationId xmlns:a16="http://schemas.microsoft.com/office/drawing/2014/main" id="{A2A09A14-FFE0-50A2-4893-8DA48DA08994}"/>
              </a:ext>
            </a:extLst>
          </p:cNvPr>
          <p:cNvSpPr/>
          <p:nvPr/>
        </p:nvSpPr>
        <p:spPr>
          <a:xfrm>
            <a:off x="8955158" y="4850674"/>
            <a:ext cx="2099400" cy="1708126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latin typeface="+mj-lt"/>
            </a:endParaRPr>
          </a:p>
        </p:txBody>
      </p:sp>
      <p:sp>
        <p:nvSpPr>
          <p:cNvPr id="13" name="Freeform 1668">
            <a:extLst>
              <a:ext uri="{FF2B5EF4-FFF2-40B4-BE49-F238E27FC236}">
                <a16:creationId xmlns:a16="http://schemas.microsoft.com/office/drawing/2014/main" id="{30F51D97-39F9-6E9B-2059-FAE2D7999171}"/>
              </a:ext>
            </a:extLst>
          </p:cNvPr>
          <p:cNvSpPr>
            <a:spLocks noEditPoints="1"/>
          </p:cNvSpPr>
          <p:nvPr/>
        </p:nvSpPr>
        <p:spPr bwMode="auto">
          <a:xfrm>
            <a:off x="2023215" y="5998365"/>
            <a:ext cx="432015" cy="35150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668">
            <a:extLst>
              <a:ext uri="{FF2B5EF4-FFF2-40B4-BE49-F238E27FC236}">
                <a16:creationId xmlns:a16="http://schemas.microsoft.com/office/drawing/2014/main" id="{A27D0651-3AC4-BD40-D657-013DABF01F6C}"/>
              </a:ext>
            </a:extLst>
          </p:cNvPr>
          <p:cNvSpPr>
            <a:spLocks noEditPoints="1"/>
          </p:cNvSpPr>
          <p:nvPr/>
        </p:nvSpPr>
        <p:spPr bwMode="auto">
          <a:xfrm>
            <a:off x="7193270" y="5998365"/>
            <a:ext cx="432015" cy="35150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68">
            <a:extLst>
              <a:ext uri="{FF2B5EF4-FFF2-40B4-BE49-F238E27FC236}">
                <a16:creationId xmlns:a16="http://schemas.microsoft.com/office/drawing/2014/main" id="{F54A06A2-600C-BD06-F40A-12A18670BEA1}"/>
              </a:ext>
            </a:extLst>
          </p:cNvPr>
          <p:cNvSpPr>
            <a:spLocks noEditPoints="1"/>
          </p:cNvSpPr>
          <p:nvPr/>
        </p:nvSpPr>
        <p:spPr bwMode="auto">
          <a:xfrm>
            <a:off x="9799232" y="5998365"/>
            <a:ext cx="432015" cy="35150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7">
            <a:extLst>
              <a:ext uri="{FF2B5EF4-FFF2-40B4-BE49-F238E27FC236}">
                <a16:creationId xmlns:a16="http://schemas.microsoft.com/office/drawing/2014/main" id="{7DCAEDC8-0546-4BFD-73F1-78123E89D566}"/>
              </a:ext>
            </a:extLst>
          </p:cNvPr>
          <p:cNvSpPr txBox="1"/>
          <p:nvPr/>
        </p:nvSpPr>
        <p:spPr>
          <a:xfrm>
            <a:off x="1480070" y="5173395"/>
            <a:ext cx="163775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badi" panose="020B0604020104020204" pitchFamily="34" charset="0"/>
              </a:rPr>
              <a:t>388</a:t>
            </a:r>
            <a:endParaRPr lang="en-US" sz="16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Notícias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publicadas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no site</a:t>
            </a:r>
          </a:p>
        </p:txBody>
      </p:sp>
      <p:sp>
        <p:nvSpPr>
          <p:cNvPr id="22" name="Freeform 1668">
            <a:extLst>
              <a:ext uri="{FF2B5EF4-FFF2-40B4-BE49-F238E27FC236}">
                <a16:creationId xmlns:a16="http://schemas.microsoft.com/office/drawing/2014/main" id="{2210EEF5-77A6-D6FC-B92E-A08F59458542}"/>
              </a:ext>
            </a:extLst>
          </p:cNvPr>
          <p:cNvSpPr>
            <a:spLocks noEditPoints="1"/>
          </p:cNvSpPr>
          <p:nvPr/>
        </p:nvSpPr>
        <p:spPr bwMode="auto">
          <a:xfrm>
            <a:off x="4611760" y="5998365"/>
            <a:ext cx="432015" cy="35150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157">
            <a:extLst>
              <a:ext uri="{FF2B5EF4-FFF2-40B4-BE49-F238E27FC236}">
                <a16:creationId xmlns:a16="http://schemas.microsoft.com/office/drawing/2014/main" id="{91746B30-8CD8-DF60-483F-9E29DCB6E5A3}"/>
              </a:ext>
            </a:extLst>
          </p:cNvPr>
          <p:cNvSpPr txBox="1"/>
          <p:nvPr/>
        </p:nvSpPr>
        <p:spPr>
          <a:xfrm>
            <a:off x="4008887" y="5173395"/>
            <a:ext cx="163775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badi" panose="020B0604020104020204" pitchFamily="34" charset="0"/>
              </a:rPr>
              <a:t>91</a:t>
            </a:r>
            <a:endParaRPr lang="en-US" sz="16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Boletins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SBPT </a:t>
            </a:r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Notícias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enviados</a:t>
            </a:r>
            <a:endParaRPr 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6" name="TextBox 157">
            <a:extLst>
              <a:ext uri="{FF2B5EF4-FFF2-40B4-BE49-F238E27FC236}">
                <a16:creationId xmlns:a16="http://schemas.microsoft.com/office/drawing/2014/main" id="{BA038F9F-AD24-7C5F-431D-FF4C9FD205BF}"/>
              </a:ext>
            </a:extLst>
          </p:cNvPr>
          <p:cNvSpPr txBox="1"/>
          <p:nvPr/>
        </p:nvSpPr>
        <p:spPr>
          <a:xfrm>
            <a:off x="6651360" y="5206993"/>
            <a:ext cx="163775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badi" panose="020B0604020104020204" pitchFamily="34" charset="0"/>
              </a:rPr>
              <a:t>513</a:t>
            </a:r>
            <a:endParaRPr lang="en-US" sz="16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Posts </a:t>
            </a:r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nas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redes </a:t>
            </a:r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sociais</a:t>
            </a:r>
            <a:endParaRPr 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7" name="TextBox 157">
            <a:extLst>
              <a:ext uri="{FF2B5EF4-FFF2-40B4-BE49-F238E27FC236}">
                <a16:creationId xmlns:a16="http://schemas.microsoft.com/office/drawing/2014/main" id="{D20580AC-5F4D-626A-6BEB-FB3B5301B393}"/>
              </a:ext>
            </a:extLst>
          </p:cNvPr>
          <p:cNvSpPr txBox="1"/>
          <p:nvPr/>
        </p:nvSpPr>
        <p:spPr>
          <a:xfrm>
            <a:off x="9231738" y="5189431"/>
            <a:ext cx="163775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badi" panose="020B0604020104020204" pitchFamily="34" charset="0"/>
              </a:rPr>
              <a:t>18.566</a:t>
            </a:r>
            <a:endParaRPr lang="en-US" sz="16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Seguidores</a:t>
            </a: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 no Instagram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F39CE3-A088-F09D-3A17-08893D2B5706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Diretoria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Comunicação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17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400594" y="1593662"/>
            <a:ext cx="112079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Regimento interno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Ações para diminuir custos da SBPT: renegociação de aluguéis, internet, plano de saúde dos funcionários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Reunião com coordenadores de comissões e departamentos e com 18 presidentes das Sociedades Estaduais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Restruturação do organograma da SBPT, com realinhamento de cargos e salários e fornecimento de cursos de atualização da área de atuação dos colaboradores e aprimoramento em inglês para aqueles envolvidos em interações internacionais.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Redução de 50% no valor da anuidade dos membros adjuntos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Associação gratuita para acadêmicos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Comunicação regular com os associados (e-mail e WhatsApp)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71A66F-7CBB-9F22-C2F9-CFA4B2BCD4F8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Administração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0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DE888-F515-4B70-B596-80EA46EF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13D25-CE4D-4939-8449-EFD10D80B20D}"/>
              </a:ext>
            </a:extLst>
          </p:cNvPr>
          <p:cNvSpPr txBox="1"/>
          <p:nvPr/>
        </p:nvSpPr>
        <p:spPr>
          <a:xfrm>
            <a:off x="649514" y="361936"/>
            <a:ext cx="10515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Outras</a:t>
            </a:r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 </a:t>
            </a:r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Atividades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6F91D-40C0-4F27-96A7-49DFD3875545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2C696-F1B7-42B1-B0D0-DFA8CE3C8E11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apezoid 51">
            <a:extLst>
              <a:ext uri="{FF2B5EF4-FFF2-40B4-BE49-F238E27FC236}">
                <a16:creationId xmlns:a16="http://schemas.microsoft.com/office/drawing/2014/main" id="{B05BBE12-6453-4B0D-95AD-E743A2EC5464}"/>
              </a:ext>
            </a:extLst>
          </p:cNvPr>
          <p:cNvSpPr/>
          <p:nvPr/>
        </p:nvSpPr>
        <p:spPr>
          <a:xfrm>
            <a:off x="1672829" y="2751250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A36793C0-5F6D-4E53-919F-1EAB3D2B88C6}"/>
              </a:ext>
            </a:extLst>
          </p:cNvPr>
          <p:cNvSpPr/>
          <p:nvPr/>
        </p:nvSpPr>
        <p:spPr>
          <a:xfrm>
            <a:off x="9226153" y="2751250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939E70F6-43E6-4310-9A59-934367112289}"/>
              </a:ext>
            </a:extLst>
          </p:cNvPr>
          <p:cNvSpPr/>
          <p:nvPr/>
        </p:nvSpPr>
        <p:spPr>
          <a:xfrm>
            <a:off x="5448301" y="2081100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C2F42-802D-4E68-A55F-C3305C09F00F}"/>
              </a:ext>
            </a:extLst>
          </p:cNvPr>
          <p:cNvSpPr/>
          <p:nvPr/>
        </p:nvSpPr>
        <p:spPr>
          <a:xfrm>
            <a:off x="476250" y="2989375"/>
            <a:ext cx="11239500" cy="24708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2FB41F-E0BD-465E-813E-4FEABA2CDBD2}"/>
              </a:ext>
            </a:extLst>
          </p:cNvPr>
          <p:cNvSpPr/>
          <p:nvPr/>
        </p:nvSpPr>
        <p:spPr>
          <a:xfrm>
            <a:off x="4162425" y="2362630"/>
            <a:ext cx="3867150" cy="33327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C9AC140D-B767-4AB6-9B25-C0D11B65B1A5}"/>
              </a:ext>
            </a:extLst>
          </p:cNvPr>
          <p:cNvSpPr/>
          <p:nvPr/>
        </p:nvSpPr>
        <p:spPr>
          <a:xfrm>
            <a:off x="5581650" y="2081100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Top Corners Rounded 47">
            <a:extLst>
              <a:ext uri="{FF2B5EF4-FFF2-40B4-BE49-F238E27FC236}">
                <a16:creationId xmlns:a16="http://schemas.microsoft.com/office/drawing/2014/main" id="{4E3C2852-BCC0-4B3F-9AC1-6C2495D42D99}"/>
              </a:ext>
            </a:extLst>
          </p:cNvPr>
          <p:cNvSpPr/>
          <p:nvPr/>
        </p:nvSpPr>
        <p:spPr>
          <a:xfrm>
            <a:off x="1804988" y="2751250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F751199A-0177-4F55-B940-0DE1DA245EA0}"/>
              </a:ext>
            </a:extLst>
          </p:cNvPr>
          <p:cNvSpPr/>
          <p:nvPr/>
        </p:nvSpPr>
        <p:spPr>
          <a:xfrm>
            <a:off x="9358312" y="2751250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1671">
            <a:extLst>
              <a:ext uri="{FF2B5EF4-FFF2-40B4-BE49-F238E27FC236}">
                <a16:creationId xmlns:a16="http://schemas.microsoft.com/office/drawing/2014/main" id="{3AC0009C-59F6-48F4-858A-2B61C2950641}"/>
              </a:ext>
            </a:extLst>
          </p:cNvPr>
          <p:cNvSpPr>
            <a:spLocks noEditPoints="1"/>
          </p:cNvSpPr>
          <p:nvPr/>
        </p:nvSpPr>
        <p:spPr bwMode="auto">
          <a:xfrm>
            <a:off x="5880317" y="2379767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669F01-9746-4B5F-BF79-1372470078DF}"/>
              </a:ext>
            </a:extLst>
          </p:cNvPr>
          <p:cNvSpPr txBox="1"/>
          <p:nvPr/>
        </p:nvSpPr>
        <p:spPr>
          <a:xfrm>
            <a:off x="898980" y="4261310"/>
            <a:ext cx="28407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LIVRO 85 ANOS SBPT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D5C4E5-0ABF-404E-8E95-288A1AB54C37}"/>
              </a:ext>
            </a:extLst>
          </p:cNvPr>
          <p:cNvSpPr txBox="1"/>
          <p:nvPr/>
        </p:nvSpPr>
        <p:spPr>
          <a:xfrm>
            <a:off x="4465299" y="3546608"/>
            <a:ext cx="325902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OBSEVATÓRIO SBPT DE POLÍTICAS DE CONTROLE DO TABAGISMO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ALBERTO ARAÚJO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CD9EED-DFDB-40E5-A4F4-9A7EC28DB7D6}"/>
              </a:ext>
            </a:extLst>
          </p:cNvPr>
          <p:cNvSpPr txBox="1"/>
          <p:nvPr/>
        </p:nvSpPr>
        <p:spPr>
          <a:xfrm>
            <a:off x="8452304" y="3953533"/>
            <a:ext cx="28407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LIVRO PRÁTICAS PNEUMOLÓGICAS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 EDIÇÃO AMPLIADA</a:t>
            </a:r>
          </a:p>
        </p:txBody>
      </p:sp>
      <p:sp>
        <p:nvSpPr>
          <p:cNvPr id="2" name="Freeform 1671">
            <a:extLst>
              <a:ext uri="{FF2B5EF4-FFF2-40B4-BE49-F238E27FC236}">
                <a16:creationId xmlns:a16="http://schemas.microsoft.com/office/drawing/2014/main" id="{3508194A-8D1F-ED85-4BDB-AEC28BCDB533}"/>
              </a:ext>
            </a:extLst>
          </p:cNvPr>
          <p:cNvSpPr>
            <a:spLocks noEditPoints="1"/>
          </p:cNvSpPr>
          <p:nvPr/>
        </p:nvSpPr>
        <p:spPr bwMode="auto">
          <a:xfrm>
            <a:off x="2103655" y="3080101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671">
            <a:extLst>
              <a:ext uri="{FF2B5EF4-FFF2-40B4-BE49-F238E27FC236}">
                <a16:creationId xmlns:a16="http://schemas.microsoft.com/office/drawing/2014/main" id="{284B6DB8-362B-0FF8-DC2F-E60D064CB7D9}"/>
              </a:ext>
            </a:extLst>
          </p:cNvPr>
          <p:cNvSpPr>
            <a:spLocks noEditPoints="1"/>
          </p:cNvSpPr>
          <p:nvPr/>
        </p:nvSpPr>
        <p:spPr bwMode="auto">
          <a:xfrm>
            <a:off x="9656979" y="3080101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983052B3-BE6C-54E4-DDEF-E3DF92C2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723B5E-F49C-42B4-B84C-579B3F105F1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7778C078-9B92-1BB3-9114-8FDC9042C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28" y="1084506"/>
            <a:ext cx="5417859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9565281-D379-4DD1-5C42-F50E720534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A656E69-AB6F-2810-3FB1-DA42D32BE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C6C4B0C-DE5B-F598-AAE0-F9BCCFDBB01A}"/>
              </a:ext>
            </a:extLst>
          </p:cNvPr>
          <p:cNvSpPr/>
          <p:nvPr/>
        </p:nvSpPr>
        <p:spPr>
          <a:xfrm>
            <a:off x="7138688" y="2586732"/>
            <a:ext cx="4987471" cy="2182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Lançamento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13/10/2022</a:t>
            </a: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Horário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15:30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Local: Stand SBPT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65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B364972-40E5-F176-5B86-CE16C0F1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B424A39-29B2-D579-65E8-3E77A79985A0}"/>
              </a:ext>
            </a:extLst>
          </p:cNvPr>
          <p:cNvSpPr/>
          <p:nvPr/>
        </p:nvSpPr>
        <p:spPr>
          <a:xfrm>
            <a:off x="754380" y="1633220"/>
            <a:ext cx="108839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Calibri" panose="020F0502020204030204" pitchFamily="34" charset="0"/>
                <a:cs typeface="Calibri" panose="020F0502020204030204" pitchFamily="34" charset="0"/>
              </a:rPr>
              <a:t>Agradecimentos</a:t>
            </a:r>
            <a:endParaRPr lang="en-US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8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9E2725AA-304D-4687-BB9D-6AC9F5CA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C45549-E514-C5CC-2980-FE30B19FC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33" y="61326"/>
            <a:ext cx="9027133" cy="67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m pessoa, homem, parede, interior&#10;&#10;Descrição gerada automaticamente">
            <a:extLst>
              <a:ext uri="{FF2B5EF4-FFF2-40B4-BE49-F238E27FC236}">
                <a16:creationId xmlns:a16="http://schemas.microsoft.com/office/drawing/2014/main" id="{21EE95B5-1D57-D9B1-67BE-A5CDE560E9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94" y="61326"/>
            <a:ext cx="2160000" cy="2160000"/>
          </a:xfrm>
          <a:prstGeom prst="rect">
            <a:avLst/>
          </a:prstGeom>
        </p:spPr>
      </p:pic>
      <p:pic>
        <p:nvPicPr>
          <p:cNvPr id="7" name="Imagem 6" descr="Uma imagem com pessoa, homem, cortina, fato&#10;&#10;Descrição gerada automaticamente">
            <a:extLst>
              <a:ext uri="{FF2B5EF4-FFF2-40B4-BE49-F238E27FC236}">
                <a16:creationId xmlns:a16="http://schemas.microsoft.com/office/drawing/2014/main" id="{AC8628E4-A242-40B3-1217-AEEB024FE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50" y="61326"/>
            <a:ext cx="1929560" cy="21600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6B057A7-9C6A-3335-2797-DDFB379BFCF7}"/>
              </a:ext>
            </a:extLst>
          </p:cNvPr>
          <p:cNvSpPr/>
          <p:nvPr/>
        </p:nvSpPr>
        <p:spPr>
          <a:xfrm>
            <a:off x="8521764" y="61326"/>
            <a:ext cx="3357880" cy="8737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Diretoria biênio 2021-2022</a:t>
            </a:r>
          </a:p>
        </p:txBody>
      </p:sp>
    </p:spTree>
    <p:extLst>
      <p:ext uri="{BB962C8B-B14F-4D97-AF65-F5344CB8AC3E}">
        <p14:creationId xmlns:p14="http://schemas.microsoft.com/office/powerpoint/2010/main" val="203475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 descr="Uma imagem com pessoa, cortina, janela, azul&#10;&#10;Descrição gerada automaticamente">
            <a:extLst>
              <a:ext uri="{FF2B5EF4-FFF2-40B4-BE49-F238E27FC236}">
                <a16:creationId xmlns:a16="http://schemas.microsoft.com/office/drawing/2014/main" id="{7F445993-41AA-BB29-5782-D3C93878F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2394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4A9CD2B2-33B1-4610-F483-DBE58D1C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723B5E-F49C-42B4-B84C-579B3F105F1D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B364972-40E5-F176-5B86-CE16C0F1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B424A39-29B2-D579-65E8-3E77A79985A0}"/>
              </a:ext>
            </a:extLst>
          </p:cNvPr>
          <p:cNvSpPr/>
          <p:nvPr/>
        </p:nvSpPr>
        <p:spPr>
          <a:xfrm>
            <a:off x="469900" y="1714500"/>
            <a:ext cx="108839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err="1">
                <a:latin typeface="Calibri" panose="020F0502020204030204" pitchFamily="34" charset="0"/>
                <a:cs typeface="Calibri" panose="020F0502020204030204" pitchFamily="34" charset="0"/>
              </a:rPr>
              <a:t>Parcerias</a:t>
            </a:r>
            <a:endParaRPr lang="en-US" sz="1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2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CAED7BF5-FE5B-3BEC-2549-7C391124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D270CEE-8B2F-38C4-7EF8-0138CFBF7543}"/>
              </a:ext>
            </a:extLst>
          </p:cNvPr>
          <p:cNvSpPr/>
          <p:nvPr/>
        </p:nvSpPr>
        <p:spPr>
          <a:xfrm>
            <a:off x="264160" y="1633220"/>
            <a:ext cx="11734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Coordenadores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Comissões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Científicas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Departamentos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Comissões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da SBPT</a:t>
            </a:r>
          </a:p>
        </p:txBody>
      </p:sp>
    </p:spTree>
    <p:extLst>
      <p:ext uri="{BB962C8B-B14F-4D97-AF65-F5344CB8AC3E}">
        <p14:creationId xmlns:p14="http://schemas.microsoft.com/office/powerpoint/2010/main" val="2291119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CAED7BF5-FE5B-3BEC-2549-7C391124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D270CEE-8B2F-38C4-7EF8-0138CFBF7543}"/>
              </a:ext>
            </a:extLst>
          </p:cNvPr>
          <p:cNvSpPr/>
          <p:nvPr/>
        </p:nvSpPr>
        <p:spPr>
          <a:xfrm>
            <a:off x="264160" y="1633220"/>
            <a:ext cx="11734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associados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Razão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de ser da SBPT</a:t>
            </a:r>
          </a:p>
        </p:txBody>
      </p:sp>
    </p:spTree>
    <p:extLst>
      <p:ext uri="{BB962C8B-B14F-4D97-AF65-F5344CB8AC3E}">
        <p14:creationId xmlns:p14="http://schemas.microsoft.com/office/powerpoint/2010/main" val="219944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95D3FAD0-44AE-51B9-3C85-3598C756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22</a:t>
            </a:fld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94A160-3F39-A0F5-83BA-FCF2192A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28" y="602850"/>
            <a:ext cx="3491769" cy="198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8C5F10-A5BB-6B3A-3A9B-E2E4448D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83" y="167428"/>
            <a:ext cx="3449373" cy="1980000"/>
          </a:xfrm>
          <a:prstGeom prst="rect">
            <a:avLst/>
          </a:prstGeom>
        </p:spPr>
      </p:pic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8595814A-A334-CD80-E4D4-AE2B15FAC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" y="4018107"/>
            <a:ext cx="3733992" cy="8191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4BE782-728C-14F3-09DB-DF2A85B55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76" y="2656840"/>
            <a:ext cx="3915287" cy="1296000"/>
          </a:xfrm>
          <a:prstGeom prst="rect">
            <a:avLst/>
          </a:prstGeom>
        </p:spPr>
      </p:pic>
      <p:pic>
        <p:nvPicPr>
          <p:cNvPr id="12" name="Imagem 11" descr="Uma imagem com texto&#10;&#10;Descrição gerada automaticamente">
            <a:extLst>
              <a:ext uri="{FF2B5EF4-FFF2-40B4-BE49-F238E27FC236}">
                <a16:creationId xmlns:a16="http://schemas.microsoft.com/office/drawing/2014/main" id="{D03548C7-3A39-49EB-02A5-3D9C09F70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05" y="4018107"/>
            <a:ext cx="3348795" cy="1512000"/>
          </a:xfrm>
          <a:prstGeom prst="rect">
            <a:avLst/>
          </a:prstGeom>
        </p:spPr>
      </p:pic>
      <p:pic>
        <p:nvPicPr>
          <p:cNvPr id="14" name="Imagem 13" descr="Uma imagem com texto&#10;&#10;Descrição gerada automaticamente">
            <a:extLst>
              <a:ext uri="{FF2B5EF4-FFF2-40B4-BE49-F238E27FC236}">
                <a16:creationId xmlns:a16="http://schemas.microsoft.com/office/drawing/2014/main" id="{2A20DA12-A18F-F907-22F9-9C5E0A1D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09" y="4028350"/>
            <a:ext cx="3746264" cy="82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324ABD-E3FD-4B10-6C9A-805191079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4" y="2461165"/>
            <a:ext cx="3174316" cy="1512000"/>
          </a:xfrm>
          <a:prstGeom prst="rect">
            <a:avLst/>
          </a:prstGeom>
        </p:spPr>
      </p:pic>
      <p:pic>
        <p:nvPicPr>
          <p:cNvPr id="18" name="Imagem 17" descr="Uma imagem com texto&#10;&#10;Descrição gerada automaticamente">
            <a:extLst>
              <a:ext uri="{FF2B5EF4-FFF2-40B4-BE49-F238E27FC236}">
                <a16:creationId xmlns:a16="http://schemas.microsoft.com/office/drawing/2014/main" id="{F1951A54-B4B3-0E2A-34BC-CDBC9D6F1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26" y="5253936"/>
            <a:ext cx="3029742" cy="1368000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F044831D-D80E-B30E-52EF-9224344E0990}"/>
              </a:ext>
            </a:extLst>
          </p:cNvPr>
          <p:cNvSpPr/>
          <p:nvPr/>
        </p:nvSpPr>
        <p:spPr>
          <a:xfrm>
            <a:off x="5933440" y="69850"/>
            <a:ext cx="608584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Sociedades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parceiras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irmãs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0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DE888-F515-4B70-B596-80EA46EF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13D25-CE4D-4939-8449-EFD10D80B20D}"/>
              </a:ext>
            </a:extLst>
          </p:cNvPr>
          <p:cNvSpPr txBox="1"/>
          <p:nvPr/>
        </p:nvSpPr>
        <p:spPr>
          <a:xfrm>
            <a:off x="649514" y="361936"/>
            <a:ext cx="10515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Nossos</a:t>
            </a:r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 </a:t>
            </a:r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parceiros</a:t>
            </a:r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: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6F91D-40C0-4F27-96A7-49DFD3875545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2C696-F1B7-42B1-B0D0-DFA8CE3C8E11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D67BC6-7038-D0A1-951D-A4C2C126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47" y="1714500"/>
            <a:ext cx="961498" cy="26019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6CE6BAF-D6EF-9385-2BDE-3BC4A92CE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92" y="1714500"/>
            <a:ext cx="1022477" cy="46227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43DECC4-40A5-6C51-2B61-946E3D507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24" y="1714500"/>
            <a:ext cx="4601552" cy="462271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580B13-F85C-C231-1E57-F81DE58938F6}"/>
              </a:ext>
            </a:extLst>
          </p:cNvPr>
          <p:cNvSpPr txBox="1"/>
          <p:nvPr/>
        </p:nvSpPr>
        <p:spPr>
          <a:xfrm>
            <a:off x="1580236" y="1260306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Institutos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59615C7-F22F-E521-FEB6-2E63B6F16620}"/>
              </a:ext>
            </a:extLst>
          </p:cNvPr>
          <p:cNvSpPr txBox="1"/>
          <p:nvPr/>
        </p:nvSpPr>
        <p:spPr>
          <a:xfrm>
            <a:off x="3396346" y="1258804"/>
            <a:ext cx="2069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Associações de Pacientes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0E4D766-F606-0838-1766-CE4727CF50A7}"/>
              </a:ext>
            </a:extLst>
          </p:cNvPr>
          <p:cNvSpPr txBox="1"/>
          <p:nvPr/>
        </p:nvSpPr>
        <p:spPr>
          <a:xfrm>
            <a:off x="6480502" y="1258803"/>
            <a:ext cx="4260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Indústria farmacêutica, de Equipamentos e apoiadores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28E597E-042C-E0D3-96D5-A0F795C27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47" y="4633706"/>
            <a:ext cx="1374797" cy="5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DE888-F515-4B70-B596-80EA46EF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13D25-CE4D-4939-8449-EFD10D80B20D}"/>
              </a:ext>
            </a:extLst>
          </p:cNvPr>
          <p:cNvSpPr txBox="1"/>
          <p:nvPr/>
        </p:nvSpPr>
        <p:spPr>
          <a:xfrm>
            <a:off x="649514" y="361936"/>
            <a:ext cx="10515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Nossos</a:t>
            </a:r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 </a:t>
            </a:r>
            <a:r>
              <a:rPr lang="en-US" sz="4400" b="1" dirty="0" err="1">
                <a:latin typeface="+mj-lt"/>
                <a:cs typeface="Segoe UI Semibold" panose="020B0702040204020203" pitchFamily="34" charset="0"/>
              </a:rPr>
              <a:t>colaboradores</a:t>
            </a:r>
            <a:r>
              <a:rPr lang="en-US" sz="4400" b="1" dirty="0">
                <a:latin typeface="+mj-lt"/>
                <a:cs typeface="Segoe UI Semibold" panose="020B0702040204020203" pitchFamily="34" charset="0"/>
              </a:rPr>
              <a:t>: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6F91D-40C0-4F27-96A7-49DFD3875545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2C696-F1B7-42B1-B0D0-DFA8CE3C8E11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0FACC4-58D5-6CE4-7063-1A0847429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2" y="1370148"/>
            <a:ext cx="6834554" cy="51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5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F4BBB575-4FF9-510E-2590-03EF8DDA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26AA2-049B-0D2F-5EA6-D42786E7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8" y="1923320"/>
            <a:ext cx="6061061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D7D93D5-0B58-38BD-891A-374463C456A6}"/>
              </a:ext>
            </a:extLst>
          </p:cNvPr>
          <p:cNvSpPr/>
          <p:nvPr/>
        </p:nvSpPr>
        <p:spPr>
          <a:xfrm>
            <a:off x="309258" y="69850"/>
            <a:ext cx="11811621" cy="10680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Meus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colegas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Disciplina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Pneumologia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Faculdade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Medicina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Botucatu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BA52FAF-D9FC-DBD9-CAA9-0DC604C80823}"/>
              </a:ext>
            </a:extLst>
          </p:cNvPr>
          <p:cNvSpPr/>
          <p:nvPr/>
        </p:nvSpPr>
        <p:spPr>
          <a:xfrm>
            <a:off x="6630022" y="1207135"/>
            <a:ext cx="5368938" cy="50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Diane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Fábio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Hugo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Kelly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Liana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Simone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Suzana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Talita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Médicos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residentes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Juliana, Júlio César,  Luiz 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Thomaz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12D9F0-75E4-F69D-70E8-7F5205EC4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r="10476"/>
          <a:stretch/>
        </p:blipFill>
        <p:spPr bwMode="auto">
          <a:xfrm>
            <a:off x="8849360" y="2242503"/>
            <a:ext cx="250444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3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A04260BD-41DE-0C41-E061-0F51C60D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AF379A-B2E4-6FA2-5C00-4B09E80C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50" y="81000"/>
            <a:ext cx="8931099" cy="66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400D978-63BE-BA33-5B43-B449FB72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72" y="1274675"/>
            <a:ext cx="38880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2E8430B-19D0-63FA-7031-24BE3EBF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6" y="0"/>
            <a:ext cx="316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AD636CE-B5D8-4D1D-3EDE-60532372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64" y="0"/>
            <a:ext cx="5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0524831-6C7C-C4B9-3706-09AD39962E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4C585F-7C58-504E-2038-5275EFBEA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2025"/>
            <a:ext cx="8763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0" y="0"/>
            <a:ext cx="6307026" cy="3429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1C24A-D125-4973-ABEB-2C6D8E0CB5DA}"/>
              </a:ext>
            </a:extLst>
          </p:cNvPr>
          <p:cNvSpPr/>
          <p:nvPr/>
        </p:nvSpPr>
        <p:spPr>
          <a:xfrm>
            <a:off x="0" y="3429000"/>
            <a:ext cx="6307026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74543-B4D8-4A29-B165-2F0E479C949F}"/>
              </a:ext>
            </a:extLst>
          </p:cNvPr>
          <p:cNvSpPr txBox="1"/>
          <p:nvPr/>
        </p:nvSpPr>
        <p:spPr>
          <a:xfrm>
            <a:off x="6464297" y="1289932"/>
            <a:ext cx="5516674" cy="20313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600" b="1" dirty="0">
                <a:latin typeface="+mj-lt"/>
                <a:cs typeface="Segoe UI Semibold" panose="020B0702040204020203" pitchFamily="34" charset="0"/>
              </a:rPr>
              <a:t>Juntos </a:t>
            </a:r>
            <a:r>
              <a:rPr lang="en-US" sz="6600" b="1" dirty="0" err="1">
                <a:latin typeface="+mj-lt"/>
                <a:cs typeface="Segoe UI Semibold" panose="020B0702040204020203" pitchFamily="34" charset="0"/>
              </a:rPr>
              <a:t>somos</a:t>
            </a:r>
            <a:r>
              <a:rPr lang="en-US" sz="6600" b="1" dirty="0">
                <a:latin typeface="+mj-lt"/>
                <a:cs typeface="Segoe UI Semibold" panose="020B0702040204020203" pitchFamily="34" charset="0"/>
              </a:rPr>
              <a:t> </a:t>
            </a:r>
            <a:r>
              <a:rPr lang="en-US" sz="6600" b="1" dirty="0" err="1">
                <a:latin typeface="+mj-lt"/>
                <a:cs typeface="Segoe UI Semibold" panose="020B0702040204020203" pitchFamily="34" charset="0"/>
              </a:rPr>
              <a:t>mais</a:t>
            </a:r>
            <a:r>
              <a:rPr lang="en-US" sz="6600" b="1" dirty="0">
                <a:latin typeface="+mj-lt"/>
                <a:cs typeface="Segoe UI Semibold" panose="020B0702040204020203" pitchFamily="34" charset="0"/>
              </a:rPr>
              <a:t> fortes!</a:t>
            </a:r>
            <a:endParaRPr lang="en-US" sz="66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1129DC1-E082-3BCE-2C27-A2514E523CA7}"/>
              </a:ext>
            </a:extLst>
          </p:cNvPr>
          <p:cNvSpPr/>
          <p:nvPr/>
        </p:nvSpPr>
        <p:spPr>
          <a:xfrm>
            <a:off x="211026" y="740229"/>
            <a:ext cx="5884974" cy="5347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Dia Internacional do Aperto de Mão: &quot;Soquinho&quot; não é cumprimento ideal na  pandemia">
            <a:extLst>
              <a:ext uri="{FF2B5EF4-FFF2-40B4-BE49-F238E27FC236}">
                <a16:creationId xmlns:a16="http://schemas.microsoft.com/office/drawing/2014/main" id="{B984DFD6-9F4F-C548-7587-11D89DD94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4" r="19415"/>
          <a:stretch/>
        </p:blipFill>
        <p:spPr bwMode="auto">
          <a:xfrm>
            <a:off x="211029" y="770369"/>
            <a:ext cx="5884973" cy="531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A133F746-9CC8-39CB-1893-5CC76988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64" y="3649729"/>
            <a:ext cx="2201139" cy="218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71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rtando carne na mesa&#10;&#10;Descrição gerada automaticamente com confiança baixa">
            <a:extLst>
              <a:ext uri="{FF2B5EF4-FFF2-40B4-BE49-F238E27FC236}">
                <a16:creationId xmlns:a16="http://schemas.microsoft.com/office/drawing/2014/main" id="{EFCD705B-1E4B-C804-5A1C-9F5B2ED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7" y="5014912"/>
            <a:ext cx="3276599" cy="1843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571500" y="16872"/>
            <a:ext cx="32766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68156-F1C7-429B-B0C5-D27574367BC1}"/>
              </a:ext>
            </a:extLst>
          </p:cNvPr>
          <p:cNvSpPr/>
          <p:nvPr/>
        </p:nvSpPr>
        <p:spPr>
          <a:xfrm>
            <a:off x="469900" y="1714500"/>
            <a:ext cx="3479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FF2B7-4032-40F5-A086-03969A816D2B}"/>
              </a:ext>
            </a:extLst>
          </p:cNvPr>
          <p:cNvSpPr txBox="1"/>
          <p:nvPr/>
        </p:nvSpPr>
        <p:spPr>
          <a:xfrm>
            <a:off x="666090" y="2842691"/>
            <a:ext cx="31006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AMB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93E3BC-6870-4676-ADBC-05405AEE5CCF}"/>
              </a:ext>
            </a:extLst>
          </p:cNvPr>
          <p:cNvGrpSpPr/>
          <p:nvPr/>
        </p:nvGrpSpPr>
        <p:grpSpPr>
          <a:xfrm>
            <a:off x="4370355" y="506058"/>
            <a:ext cx="7108029" cy="298880"/>
            <a:chOff x="4824590" y="1032182"/>
            <a:chExt cx="7108029" cy="2988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F64262-6244-4415-BED1-2D369FFCF2AA}"/>
                </a:ext>
              </a:extLst>
            </p:cNvPr>
            <p:cNvSpPr txBox="1"/>
            <p:nvPr/>
          </p:nvSpPr>
          <p:spPr>
            <a:xfrm>
              <a:off x="5239719" y="1032182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Comitê Extraordinário de Monitoramento da Covid-19 (CEM) 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669">
              <a:extLst>
                <a:ext uri="{FF2B5EF4-FFF2-40B4-BE49-F238E27FC236}">
                  <a16:creationId xmlns:a16="http://schemas.microsoft.com/office/drawing/2014/main" id="{423ADBCE-F9C1-4E9D-AB37-7FF634479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EF998C6-72D3-4850-A551-B17027D0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2278"/>
            <a:ext cx="2743200" cy="365125"/>
          </a:xfrm>
        </p:spPr>
        <p:txBody>
          <a:bodyPr/>
          <a:lstStyle/>
          <a:p>
            <a:fld id="{CD723B5E-F49C-42B4-B84C-579B3F105F1D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47" name="Group 5">
            <a:extLst>
              <a:ext uri="{FF2B5EF4-FFF2-40B4-BE49-F238E27FC236}">
                <a16:creationId xmlns:a16="http://schemas.microsoft.com/office/drawing/2014/main" id="{DFEFA913-C6EE-E8CB-E1CE-15E9CC3FB758}"/>
              </a:ext>
            </a:extLst>
          </p:cNvPr>
          <p:cNvGrpSpPr/>
          <p:nvPr/>
        </p:nvGrpSpPr>
        <p:grpSpPr>
          <a:xfrm>
            <a:off x="4363035" y="1178539"/>
            <a:ext cx="7100710" cy="276999"/>
            <a:chOff x="4824590" y="1068820"/>
            <a:chExt cx="7100710" cy="276999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B39A9DE6-EB21-CC92-B528-7F7BB3B3E92C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Comissão de Defesa profissional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1669">
              <a:extLst>
                <a:ext uri="{FF2B5EF4-FFF2-40B4-BE49-F238E27FC236}">
                  <a16:creationId xmlns:a16="http://schemas.microsoft.com/office/drawing/2014/main" id="{83D4485B-C781-8848-B9F6-D5FA22979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">
            <a:extLst>
              <a:ext uri="{FF2B5EF4-FFF2-40B4-BE49-F238E27FC236}">
                <a16:creationId xmlns:a16="http://schemas.microsoft.com/office/drawing/2014/main" id="{C8251498-B89A-EC8F-78B6-9BBD84FC334E}"/>
              </a:ext>
            </a:extLst>
          </p:cNvPr>
          <p:cNvGrpSpPr/>
          <p:nvPr/>
        </p:nvGrpSpPr>
        <p:grpSpPr>
          <a:xfrm>
            <a:off x="4370355" y="1733688"/>
            <a:ext cx="7100710" cy="276999"/>
            <a:chOff x="4824590" y="1068820"/>
            <a:chExt cx="7100710" cy="276999"/>
          </a:xfrm>
        </p:grpSpPr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id="{4F8D5AE4-E18F-5169-084C-1C2D3AAA0A03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Núcleo de Atuação Parlamentar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669">
              <a:extLst>
                <a:ext uri="{FF2B5EF4-FFF2-40B4-BE49-F238E27FC236}">
                  <a16:creationId xmlns:a16="http://schemas.microsoft.com/office/drawing/2014/main" id="{26236909-5827-7950-7B01-6FF0D2C24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">
            <a:extLst>
              <a:ext uri="{FF2B5EF4-FFF2-40B4-BE49-F238E27FC236}">
                <a16:creationId xmlns:a16="http://schemas.microsoft.com/office/drawing/2014/main" id="{8668F671-6DE1-F137-0C00-7D591FEA5EA7}"/>
              </a:ext>
            </a:extLst>
          </p:cNvPr>
          <p:cNvGrpSpPr/>
          <p:nvPr/>
        </p:nvGrpSpPr>
        <p:grpSpPr>
          <a:xfrm>
            <a:off x="4363034" y="2288837"/>
            <a:ext cx="7100710" cy="276999"/>
            <a:chOff x="4824590" y="1068820"/>
            <a:chExt cx="7100710" cy="276999"/>
          </a:xfrm>
        </p:grpSpPr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9D314D58-21E5-407B-0049-D8172352E8DA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SBPT eleita membro do Conselho Deliberativo AMB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1669">
              <a:extLst>
                <a:ext uri="{FF2B5EF4-FFF2-40B4-BE49-F238E27FC236}">
                  <a16:creationId xmlns:a16="http://schemas.microsoft.com/office/drawing/2014/main" id="{FBF2EB00-28D2-55B4-85F5-F220C67BB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id="{487CE2A3-7A9C-3986-D576-D9CA2606ADA8}"/>
              </a:ext>
            </a:extLst>
          </p:cNvPr>
          <p:cNvGrpSpPr/>
          <p:nvPr/>
        </p:nvGrpSpPr>
        <p:grpSpPr>
          <a:xfrm>
            <a:off x="4371156" y="2843986"/>
            <a:ext cx="7100710" cy="276999"/>
            <a:chOff x="4824590" y="1068820"/>
            <a:chExt cx="7100710" cy="276999"/>
          </a:xfrm>
        </p:grpSpPr>
        <p:sp>
          <p:nvSpPr>
            <p:cNvPr id="63" name="TextBox 13">
              <a:extLst>
                <a:ext uri="{FF2B5EF4-FFF2-40B4-BE49-F238E27FC236}">
                  <a16:creationId xmlns:a16="http://schemas.microsoft.com/office/drawing/2014/main" id="{161DB85D-1593-61B3-C391-F9CA2C98E7A0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Extinção da taxa cobrada dos sócios das sociedades de especialidades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 1669">
              <a:extLst>
                <a:ext uri="{FF2B5EF4-FFF2-40B4-BE49-F238E27FC236}">
                  <a16:creationId xmlns:a16="http://schemas.microsoft.com/office/drawing/2014/main" id="{68038BEB-4966-764C-2036-71572BEF8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5">
            <a:extLst>
              <a:ext uri="{FF2B5EF4-FFF2-40B4-BE49-F238E27FC236}">
                <a16:creationId xmlns:a16="http://schemas.microsoft.com/office/drawing/2014/main" id="{5C3C6D46-E9E2-2786-8760-67EBC8D949A2}"/>
              </a:ext>
            </a:extLst>
          </p:cNvPr>
          <p:cNvGrpSpPr/>
          <p:nvPr/>
        </p:nvGrpSpPr>
        <p:grpSpPr>
          <a:xfrm>
            <a:off x="4370355" y="3399133"/>
            <a:ext cx="7100710" cy="276999"/>
            <a:chOff x="4824590" y="1068820"/>
            <a:chExt cx="7100710" cy="276999"/>
          </a:xfrm>
        </p:grpSpPr>
        <p:sp>
          <p:nvSpPr>
            <p:cNvPr id="68" name="TextBox 13">
              <a:extLst>
                <a:ext uri="{FF2B5EF4-FFF2-40B4-BE49-F238E27FC236}">
                  <a16:creationId xmlns:a16="http://schemas.microsoft.com/office/drawing/2014/main" id="{DB958877-FA04-849F-74B7-D38BAE8EBA2F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Parceria na elaboração de diretrizes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 1669">
              <a:extLst>
                <a:ext uri="{FF2B5EF4-FFF2-40B4-BE49-F238E27FC236}">
                  <a16:creationId xmlns:a16="http://schemas.microsoft.com/office/drawing/2014/main" id="{4E02E67E-D5FB-FF13-236E-8B2657040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A7D9434C-52E8-2C7A-9243-A2DB096F22C0}"/>
              </a:ext>
            </a:extLst>
          </p:cNvPr>
          <p:cNvGrpSpPr/>
          <p:nvPr/>
        </p:nvGrpSpPr>
        <p:grpSpPr>
          <a:xfrm>
            <a:off x="4363034" y="4832032"/>
            <a:ext cx="7100710" cy="1107996"/>
            <a:chOff x="4824590" y="1068820"/>
            <a:chExt cx="7100710" cy="1107996"/>
          </a:xfrm>
        </p:grpSpPr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8D1899FC-1A72-11B5-273A-2EDEB3F4B4A3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Questionário sobre Covid-19 longa entre os pneumologistas e detecção de deficiências na avaliação funcional pulmonar completa, necessitando ação junto ao MS em associação à AMB para reformular a tabela SUS.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1669">
              <a:extLst>
                <a:ext uri="{FF2B5EF4-FFF2-40B4-BE49-F238E27FC236}">
                  <a16:creationId xmlns:a16="http://schemas.microsoft.com/office/drawing/2014/main" id="{43965A76-FC65-D7BA-51BC-275310BB3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5F6CE7F8-CE27-F231-8808-705BA4FC7E4D}"/>
              </a:ext>
            </a:extLst>
          </p:cNvPr>
          <p:cNvGrpSpPr/>
          <p:nvPr/>
        </p:nvGrpSpPr>
        <p:grpSpPr>
          <a:xfrm>
            <a:off x="4363034" y="4115582"/>
            <a:ext cx="7100710" cy="276999"/>
            <a:chOff x="4824590" y="1068820"/>
            <a:chExt cx="7100710" cy="276999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DA7CFC31-409A-A19D-C1E2-2F29192A324C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Congresso De Medicina Geral </a:t>
              </a:r>
              <a:r>
                <a:rPr lang="pt-PT" b="0" i="0" dirty="0">
                  <a:solidFill>
                    <a:srgbClr val="000000"/>
                  </a:solidFill>
                  <a:effectLst/>
                  <a:latin typeface="Nunito" panose="020B0604020202020204" pitchFamily="2" charset="0"/>
                </a:rPr>
                <a:t>(</a:t>
              </a:r>
              <a:r>
                <a:rPr lang="pt-PT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CMG-AMB)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1669">
              <a:extLst>
                <a:ext uri="{FF2B5EF4-FFF2-40B4-BE49-F238E27FC236}">
                  <a16:creationId xmlns:a16="http://schemas.microsoft.com/office/drawing/2014/main" id="{47D16652-D682-A300-06F5-21A77A12C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51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rtando carne na mesa&#10;&#10;Descrição gerada automaticamente com confiança baixa">
            <a:extLst>
              <a:ext uri="{FF2B5EF4-FFF2-40B4-BE49-F238E27FC236}">
                <a16:creationId xmlns:a16="http://schemas.microsoft.com/office/drawing/2014/main" id="{EFCD705B-1E4B-C804-5A1C-9F5B2ED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7" y="5014912"/>
            <a:ext cx="3276599" cy="1843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569727" y="0"/>
            <a:ext cx="32766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68156-F1C7-429B-B0C5-D27574367BC1}"/>
              </a:ext>
            </a:extLst>
          </p:cNvPr>
          <p:cNvSpPr/>
          <p:nvPr/>
        </p:nvSpPr>
        <p:spPr>
          <a:xfrm>
            <a:off x="469900" y="1714500"/>
            <a:ext cx="3479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FF2B7-4032-40F5-A086-03969A816D2B}"/>
              </a:ext>
            </a:extLst>
          </p:cNvPr>
          <p:cNvSpPr txBox="1"/>
          <p:nvPr/>
        </p:nvSpPr>
        <p:spPr>
          <a:xfrm>
            <a:off x="666090" y="2842691"/>
            <a:ext cx="31006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Ministério da Saúde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Educação</a:t>
            </a:r>
            <a:r>
              <a:rPr lang="pt-BR" sz="48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93E3BC-6870-4676-ADBC-05405AEE5CCF}"/>
              </a:ext>
            </a:extLst>
          </p:cNvPr>
          <p:cNvGrpSpPr/>
          <p:nvPr/>
        </p:nvGrpSpPr>
        <p:grpSpPr>
          <a:xfrm>
            <a:off x="4253090" y="1501140"/>
            <a:ext cx="7100710" cy="615553"/>
            <a:chOff x="4824590" y="1068820"/>
            <a:chExt cx="7100710" cy="6155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F64262-6244-4415-BED1-2D369FFCF2AA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Núcleo de Assuntos Estratégicos, para elaboração dos protocolos do Ministério da Saúde 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669">
              <a:extLst>
                <a:ext uri="{FF2B5EF4-FFF2-40B4-BE49-F238E27FC236}">
                  <a16:creationId xmlns:a16="http://schemas.microsoft.com/office/drawing/2014/main" id="{423ADBCE-F9C1-4E9D-AB37-7FF634479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EF998C6-72D3-4850-A551-B17027D0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4</a:t>
            </a:fld>
            <a:endParaRPr lang="en-US"/>
          </a:p>
        </p:txBody>
      </p:sp>
      <p:grpSp>
        <p:nvGrpSpPr>
          <p:cNvPr id="42" name="Group 5">
            <a:extLst>
              <a:ext uri="{FF2B5EF4-FFF2-40B4-BE49-F238E27FC236}">
                <a16:creationId xmlns:a16="http://schemas.microsoft.com/office/drawing/2014/main" id="{522BA433-6688-F078-CF40-3EEB11622ED6}"/>
              </a:ext>
            </a:extLst>
          </p:cNvPr>
          <p:cNvGrpSpPr/>
          <p:nvPr/>
        </p:nvGrpSpPr>
        <p:grpSpPr>
          <a:xfrm>
            <a:off x="4253090" y="2626455"/>
            <a:ext cx="7100710" cy="615553"/>
            <a:chOff x="4824590" y="1068820"/>
            <a:chExt cx="7100710" cy="615553"/>
          </a:xfrm>
        </p:grpSpPr>
        <p:sp>
          <p:nvSpPr>
            <p:cNvPr id="43" name="TextBox 13">
              <a:extLst>
                <a:ext uri="{FF2B5EF4-FFF2-40B4-BE49-F238E27FC236}">
                  <a16:creationId xmlns:a16="http://schemas.microsoft.com/office/drawing/2014/main" id="{88ACA28B-03DC-9786-991F-612DB7BDA5DC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Formulação do PCDT do Ministério da Saúde para tratamento hospitalar e ambulatorial da Covid-19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 1669">
              <a:extLst>
                <a:ext uri="{FF2B5EF4-FFF2-40B4-BE49-F238E27FC236}">
                  <a16:creationId xmlns:a16="http://schemas.microsoft.com/office/drawing/2014/main" id="{301664CD-3C00-41ED-6622-FFF4F18FA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">
            <a:extLst>
              <a:ext uri="{FF2B5EF4-FFF2-40B4-BE49-F238E27FC236}">
                <a16:creationId xmlns:a16="http://schemas.microsoft.com/office/drawing/2014/main" id="{C8251498-B89A-EC8F-78B6-9BBD84FC334E}"/>
              </a:ext>
            </a:extLst>
          </p:cNvPr>
          <p:cNvGrpSpPr/>
          <p:nvPr/>
        </p:nvGrpSpPr>
        <p:grpSpPr>
          <a:xfrm>
            <a:off x="4253090" y="3875849"/>
            <a:ext cx="7100710" cy="615553"/>
            <a:chOff x="4824590" y="1068820"/>
            <a:chExt cx="7100710" cy="615553"/>
          </a:xfrm>
        </p:grpSpPr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id="{4F8D5AE4-E18F-5169-084C-1C2D3AAA0A03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Solicitações e manifestações necessárias relacionadas à falta de medicamentos essenciais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669">
              <a:extLst>
                <a:ext uri="{FF2B5EF4-FFF2-40B4-BE49-F238E27FC236}">
                  <a16:creationId xmlns:a16="http://schemas.microsoft.com/office/drawing/2014/main" id="{26236909-5827-7950-7B01-6FF0D2C24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0DC431FB-BFC5-EA8D-04B5-C24C291477E5}"/>
              </a:ext>
            </a:extLst>
          </p:cNvPr>
          <p:cNvGrpSpPr/>
          <p:nvPr/>
        </p:nvGrpSpPr>
        <p:grpSpPr>
          <a:xfrm>
            <a:off x="4372665" y="5019726"/>
            <a:ext cx="7100710" cy="615553"/>
            <a:chOff x="4824590" y="1068820"/>
            <a:chExt cx="7100710" cy="615553"/>
          </a:xfrm>
        </p:grpSpPr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110A284-6987-8570-F407-E1C6A2937D14}"/>
                </a:ext>
              </a:extLst>
            </p:cNvPr>
            <p:cNvSpPr txBox="1"/>
            <p:nvPr/>
          </p:nvSpPr>
          <p:spPr>
            <a:xfrm>
              <a:off x="5232400" y="1068820"/>
              <a:ext cx="66929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Cooperação de ação entre a SBPT e o Ministério da Educação para interagir com os serviços de residência em Pneumologia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1669">
              <a:extLst>
                <a:ext uri="{FF2B5EF4-FFF2-40B4-BE49-F238E27FC236}">
                  <a16:creationId xmlns:a16="http://schemas.microsoft.com/office/drawing/2014/main" id="{37A6BC12-1D56-C39F-58D0-EBFCE01E7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590" y="109817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62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rtando carne na mesa&#10;&#10;Descrição gerada automaticamente com confiança baixa">
            <a:extLst>
              <a:ext uri="{FF2B5EF4-FFF2-40B4-BE49-F238E27FC236}">
                <a16:creationId xmlns:a16="http://schemas.microsoft.com/office/drawing/2014/main" id="{EFCD705B-1E4B-C804-5A1C-9F5B2ED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7" y="5014912"/>
            <a:ext cx="3276599" cy="1843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575034" y="0"/>
            <a:ext cx="32766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68156-F1C7-429B-B0C5-D27574367BC1}"/>
              </a:ext>
            </a:extLst>
          </p:cNvPr>
          <p:cNvSpPr/>
          <p:nvPr/>
        </p:nvSpPr>
        <p:spPr>
          <a:xfrm>
            <a:off x="469900" y="1714500"/>
            <a:ext cx="3479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FF2B7-4032-40F5-A086-03969A816D2B}"/>
              </a:ext>
            </a:extLst>
          </p:cNvPr>
          <p:cNvSpPr txBox="1"/>
          <p:nvPr/>
        </p:nvSpPr>
        <p:spPr>
          <a:xfrm>
            <a:off x="666090" y="2755602"/>
            <a:ext cx="31006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Outras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EF998C6-72D3-4850-A551-B17027D0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E352419-9F31-29E7-0544-777AE447131D}"/>
              </a:ext>
            </a:extLst>
          </p:cNvPr>
          <p:cNvGrpSpPr/>
          <p:nvPr/>
        </p:nvGrpSpPr>
        <p:grpSpPr>
          <a:xfrm>
            <a:off x="4363035" y="3479130"/>
            <a:ext cx="7196546" cy="3238442"/>
            <a:chOff x="4267199" y="3611045"/>
            <a:chExt cx="7196546" cy="323844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54CB99DE-080E-B0A1-B5BE-C9205DCD6DC9}"/>
                </a:ext>
              </a:extLst>
            </p:cNvPr>
            <p:cNvGrpSpPr/>
            <p:nvPr/>
          </p:nvGrpSpPr>
          <p:grpSpPr>
            <a:xfrm>
              <a:off x="4361962" y="4264164"/>
              <a:ext cx="7101783" cy="2585323"/>
              <a:chOff x="4361962" y="3497811"/>
              <a:chExt cx="7101783" cy="2585323"/>
            </a:xfrm>
          </p:grpSpPr>
          <p:grpSp>
            <p:nvGrpSpPr>
              <p:cNvPr id="47" name="Group 5">
                <a:extLst>
                  <a:ext uri="{FF2B5EF4-FFF2-40B4-BE49-F238E27FC236}">
                    <a16:creationId xmlns:a16="http://schemas.microsoft.com/office/drawing/2014/main" id="{DFEFA913-C6EE-E8CB-E1CE-15E9CC3FB758}"/>
                  </a:ext>
                </a:extLst>
              </p:cNvPr>
              <p:cNvGrpSpPr/>
              <p:nvPr/>
            </p:nvGrpSpPr>
            <p:grpSpPr>
              <a:xfrm>
                <a:off x="4363035" y="3497811"/>
                <a:ext cx="7100710" cy="2585323"/>
                <a:chOff x="4824590" y="1068820"/>
                <a:chExt cx="7100710" cy="2585323"/>
              </a:xfrm>
            </p:grpSpPr>
            <p:sp>
              <p:nvSpPr>
                <p:cNvPr id="48" name="TextBox 13">
                  <a:extLst>
                    <a:ext uri="{FF2B5EF4-FFF2-40B4-BE49-F238E27FC236}">
                      <a16:creationId xmlns:a16="http://schemas.microsoft.com/office/drawing/2014/main" id="{B39A9DE6-EB21-CC92-B528-7F7BB3B3E92C}"/>
                    </a:ext>
                  </a:extLst>
                </p:cNvPr>
                <p:cNvSpPr txBox="1"/>
                <p:nvPr/>
              </p:nvSpPr>
              <p:spPr>
                <a:xfrm>
                  <a:off x="5232400" y="1068820"/>
                  <a:ext cx="6692900" cy="258532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pt-BR" sz="2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Câmara Técnica de Pneumologia</a:t>
                  </a:r>
                </a:p>
                <a:p>
                  <a:pPr algn="just"/>
                  <a:endParaRPr lang="pt-BR" sz="2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2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Reuniões e elaboração de pareceres para regulamentação da telemedicina</a:t>
                  </a:r>
                </a:p>
                <a:p>
                  <a:pPr algn="just"/>
                  <a:endParaRPr lang="pt-BR" sz="2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2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Campanhas sobre os riscos dos dispositivos eletrônicos para fumar</a:t>
                  </a:r>
                </a:p>
              </p:txBody>
            </p:sp>
            <p:sp>
              <p:nvSpPr>
                <p:cNvPr id="49" name="Freeform 1669">
                  <a:extLst>
                    <a:ext uri="{FF2B5EF4-FFF2-40B4-BE49-F238E27FC236}">
                      <a16:creationId xmlns:a16="http://schemas.microsoft.com/office/drawing/2014/main" id="{83D4485B-C781-8848-B9F6-D5FA22979D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24590" y="1098177"/>
                  <a:ext cx="239150" cy="232885"/>
                </a:xfrm>
                <a:custGeom>
                  <a:avLst/>
                  <a:gdLst>
                    <a:gd name="T0" fmla="*/ 519 w 719"/>
                    <a:gd name="T1" fmla="*/ 263 h 719"/>
                    <a:gd name="T2" fmla="*/ 292 w 719"/>
                    <a:gd name="T3" fmla="*/ 475 h 719"/>
                    <a:gd name="T4" fmla="*/ 289 w 719"/>
                    <a:gd name="T5" fmla="*/ 477 h 719"/>
                    <a:gd name="T6" fmla="*/ 284 w 719"/>
                    <a:gd name="T7" fmla="*/ 479 h 719"/>
                    <a:gd name="T8" fmla="*/ 280 w 719"/>
                    <a:gd name="T9" fmla="*/ 477 h 719"/>
                    <a:gd name="T10" fmla="*/ 275 w 719"/>
                    <a:gd name="T11" fmla="*/ 475 h 719"/>
                    <a:gd name="T12" fmla="*/ 200 w 719"/>
                    <a:gd name="T13" fmla="*/ 400 h 719"/>
                    <a:gd name="T14" fmla="*/ 198 w 719"/>
                    <a:gd name="T15" fmla="*/ 396 h 719"/>
                    <a:gd name="T16" fmla="*/ 197 w 719"/>
                    <a:gd name="T17" fmla="*/ 391 h 719"/>
                    <a:gd name="T18" fmla="*/ 198 w 719"/>
                    <a:gd name="T19" fmla="*/ 387 h 719"/>
                    <a:gd name="T20" fmla="*/ 200 w 719"/>
                    <a:gd name="T21" fmla="*/ 382 h 719"/>
                    <a:gd name="T22" fmla="*/ 205 w 719"/>
                    <a:gd name="T23" fmla="*/ 380 h 719"/>
                    <a:gd name="T24" fmla="*/ 209 w 719"/>
                    <a:gd name="T25" fmla="*/ 379 h 719"/>
                    <a:gd name="T26" fmla="*/ 213 w 719"/>
                    <a:gd name="T27" fmla="*/ 380 h 719"/>
                    <a:gd name="T28" fmla="*/ 217 w 719"/>
                    <a:gd name="T29" fmla="*/ 382 h 719"/>
                    <a:gd name="T30" fmla="*/ 284 w 719"/>
                    <a:gd name="T31" fmla="*/ 450 h 719"/>
                    <a:gd name="T32" fmla="*/ 503 w 719"/>
                    <a:gd name="T33" fmla="*/ 247 h 719"/>
                    <a:gd name="T34" fmla="*/ 507 w 719"/>
                    <a:gd name="T35" fmla="*/ 243 h 719"/>
                    <a:gd name="T36" fmla="*/ 512 w 719"/>
                    <a:gd name="T37" fmla="*/ 243 h 719"/>
                    <a:gd name="T38" fmla="*/ 516 w 719"/>
                    <a:gd name="T39" fmla="*/ 243 h 719"/>
                    <a:gd name="T40" fmla="*/ 519 w 719"/>
                    <a:gd name="T41" fmla="*/ 247 h 719"/>
                    <a:gd name="T42" fmla="*/ 522 w 719"/>
                    <a:gd name="T43" fmla="*/ 251 h 719"/>
                    <a:gd name="T44" fmla="*/ 523 w 719"/>
                    <a:gd name="T45" fmla="*/ 255 h 719"/>
                    <a:gd name="T46" fmla="*/ 522 w 719"/>
                    <a:gd name="T47" fmla="*/ 260 h 719"/>
                    <a:gd name="T48" fmla="*/ 519 w 719"/>
                    <a:gd name="T49" fmla="*/ 263 h 719"/>
                    <a:gd name="T50" fmla="*/ 707 w 719"/>
                    <a:gd name="T51" fmla="*/ 0 h 719"/>
                    <a:gd name="T52" fmla="*/ 12 w 719"/>
                    <a:gd name="T53" fmla="*/ 0 h 719"/>
                    <a:gd name="T54" fmla="*/ 8 w 719"/>
                    <a:gd name="T55" fmla="*/ 2 h 719"/>
                    <a:gd name="T56" fmla="*/ 4 w 719"/>
                    <a:gd name="T57" fmla="*/ 5 h 719"/>
                    <a:gd name="T58" fmla="*/ 1 w 719"/>
                    <a:gd name="T59" fmla="*/ 8 h 719"/>
                    <a:gd name="T60" fmla="*/ 0 w 719"/>
                    <a:gd name="T61" fmla="*/ 13 h 719"/>
                    <a:gd name="T62" fmla="*/ 0 w 719"/>
                    <a:gd name="T63" fmla="*/ 707 h 719"/>
                    <a:gd name="T64" fmla="*/ 1 w 719"/>
                    <a:gd name="T65" fmla="*/ 713 h 719"/>
                    <a:gd name="T66" fmla="*/ 4 w 719"/>
                    <a:gd name="T67" fmla="*/ 716 h 719"/>
                    <a:gd name="T68" fmla="*/ 8 w 719"/>
                    <a:gd name="T69" fmla="*/ 719 h 719"/>
                    <a:gd name="T70" fmla="*/ 12 w 719"/>
                    <a:gd name="T71" fmla="*/ 719 h 719"/>
                    <a:gd name="T72" fmla="*/ 707 w 719"/>
                    <a:gd name="T73" fmla="*/ 719 h 719"/>
                    <a:gd name="T74" fmla="*/ 711 w 719"/>
                    <a:gd name="T75" fmla="*/ 719 h 719"/>
                    <a:gd name="T76" fmla="*/ 716 w 719"/>
                    <a:gd name="T77" fmla="*/ 716 h 719"/>
                    <a:gd name="T78" fmla="*/ 718 w 719"/>
                    <a:gd name="T79" fmla="*/ 713 h 719"/>
                    <a:gd name="T80" fmla="*/ 719 w 719"/>
                    <a:gd name="T81" fmla="*/ 707 h 719"/>
                    <a:gd name="T82" fmla="*/ 719 w 719"/>
                    <a:gd name="T83" fmla="*/ 13 h 719"/>
                    <a:gd name="T84" fmla="*/ 718 w 719"/>
                    <a:gd name="T85" fmla="*/ 8 h 719"/>
                    <a:gd name="T86" fmla="*/ 716 w 719"/>
                    <a:gd name="T87" fmla="*/ 5 h 719"/>
                    <a:gd name="T88" fmla="*/ 711 w 719"/>
                    <a:gd name="T89" fmla="*/ 2 h 719"/>
                    <a:gd name="T90" fmla="*/ 707 w 719"/>
                    <a:gd name="T91" fmla="*/ 0 h 7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19" h="719">
                      <a:moveTo>
                        <a:pt x="519" y="263"/>
                      </a:moveTo>
                      <a:lnTo>
                        <a:pt x="292" y="475"/>
                      </a:lnTo>
                      <a:lnTo>
                        <a:pt x="289" y="477"/>
                      </a:lnTo>
                      <a:lnTo>
                        <a:pt x="284" y="479"/>
                      </a:lnTo>
                      <a:lnTo>
                        <a:pt x="280" y="477"/>
                      </a:lnTo>
                      <a:lnTo>
                        <a:pt x="275" y="475"/>
                      </a:lnTo>
                      <a:lnTo>
                        <a:pt x="200" y="400"/>
                      </a:lnTo>
                      <a:lnTo>
                        <a:pt x="198" y="396"/>
                      </a:lnTo>
                      <a:lnTo>
                        <a:pt x="197" y="391"/>
                      </a:lnTo>
                      <a:lnTo>
                        <a:pt x="198" y="387"/>
                      </a:lnTo>
                      <a:lnTo>
                        <a:pt x="200" y="382"/>
                      </a:lnTo>
                      <a:lnTo>
                        <a:pt x="205" y="380"/>
                      </a:lnTo>
                      <a:lnTo>
                        <a:pt x="209" y="379"/>
                      </a:lnTo>
                      <a:lnTo>
                        <a:pt x="213" y="380"/>
                      </a:lnTo>
                      <a:lnTo>
                        <a:pt x="217" y="382"/>
                      </a:lnTo>
                      <a:lnTo>
                        <a:pt x="284" y="450"/>
                      </a:lnTo>
                      <a:lnTo>
                        <a:pt x="503" y="247"/>
                      </a:lnTo>
                      <a:lnTo>
                        <a:pt x="507" y="243"/>
                      </a:lnTo>
                      <a:lnTo>
                        <a:pt x="512" y="243"/>
                      </a:lnTo>
                      <a:lnTo>
                        <a:pt x="516" y="243"/>
                      </a:lnTo>
                      <a:lnTo>
                        <a:pt x="519" y="247"/>
                      </a:lnTo>
                      <a:lnTo>
                        <a:pt x="522" y="251"/>
                      </a:lnTo>
                      <a:lnTo>
                        <a:pt x="523" y="255"/>
                      </a:lnTo>
                      <a:lnTo>
                        <a:pt x="522" y="260"/>
                      </a:lnTo>
                      <a:lnTo>
                        <a:pt x="519" y="263"/>
                      </a:lnTo>
                      <a:close/>
                      <a:moveTo>
                        <a:pt x="707" y="0"/>
                      </a:move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707"/>
                      </a:lnTo>
                      <a:lnTo>
                        <a:pt x="1" y="713"/>
                      </a:lnTo>
                      <a:lnTo>
                        <a:pt x="4" y="716"/>
                      </a:lnTo>
                      <a:lnTo>
                        <a:pt x="8" y="719"/>
                      </a:lnTo>
                      <a:lnTo>
                        <a:pt x="12" y="719"/>
                      </a:lnTo>
                      <a:lnTo>
                        <a:pt x="707" y="719"/>
                      </a:lnTo>
                      <a:lnTo>
                        <a:pt x="711" y="719"/>
                      </a:lnTo>
                      <a:lnTo>
                        <a:pt x="716" y="716"/>
                      </a:lnTo>
                      <a:lnTo>
                        <a:pt x="718" y="713"/>
                      </a:lnTo>
                      <a:lnTo>
                        <a:pt x="719" y="707"/>
                      </a:lnTo>
                      <a:lnTo>
                        <a:pt x="719" y="13"/>
                      </a:lnTo>
                      <a:lnTo>
                        <a:pt x="718" y="8"/>
                      </a:lnTo>
                      <a:lnTo>
                        <a:pt x="716" y="5"/>
                      </a:lnTo>
                      <a:lnTo>
                        <a:pt x="711" y="2"/>
                      </a:lnTo>
                      <a:lnTo>
                        <a:pt x="70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/>
                  <a:endParaRPr lang="en-US" sz="28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" name="Freeform 1669">
                <a:extLst>
                  <a:ext uri="{FF2B5EF4-FFF2-40B4-BE49-F238E27FC236}">
                    <a16:creationId xmlns:a16="http://schemas.microsoft.com/office/drawing/2014/main" id="{010E4113-6548-6946-A284-514A70E719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1962" y="4381406"/>
                <a:ext cx="239150" cy="232885"/>
              </a:xfrm>
              <a:custGeom>
                <a:avLst/>
                <a:gdLst>
                  <a:gd name="T0" fmla="*/ 519 w 719"/>
                  <a:gd name="T1" fmla="*/ 263 h 719"/>
                  <a:gd name="T2" fmla="*/ 292 w 719"/>
                  <a:gd name="T3" fmla="*/ 475 h 719"/>
                  <a:gd name="T4" fmla="*/ 289 w 719"/>
                  <a:gd name="T5" fmla="*/ 477 h 719"/>
                  <a:gd name="T6" fmla="*/ 284 w 719"/>
                  <a:gd name="T7" fmla="*/ 479 h 719"/>
                  <a:gd name="T8" fmla="*/ 280 w 719"/>
                  <a:gd name="T9" fmla="*/ 477 h 719"/>
                  <a:gd name="T10" fmla="*/ 275 w 719"/>
                  <a:gd name="T11" fmla="*/ 475 h 719"/>
                  <a:gd name="T12" fmla="*/ 200 w 719"/>
                  <a:gd name="T13" fmla="*/ 400 h 719"/>
                  <a:gd name="T14" fmla="*/ 198 w 719"/>
                  <a:gd name="T15" fmla="*/ 396 h 719"/>
                  <a:gd name="T16" fmla="*/ 197 w 719"/>
                  <a:gd name="T17" fmla="*/ 391 h 719"/>
                  <a:gd name="T18" fmla="*/ 198 w 719"/>
                  <a:gd name="T19" fmla="*/ 387 h 719"/>
                  <a:gd name="T20" fmla="*/ 200 w 719"/>
                  <a:gd name="T21" fmla="*/ 382 h 719"/>
                  <a:gd name="T22" fmla="*/ 205 w 719"/>
                  <a:gd name="T23" fmla="*/ 380 h 719"/>
                  <a:gd name="T24" fmla="*/ 209 w 719"/>
                  <a:gd name="T25" fmla="*/ 379 h 719"/>
                  <a:gd name="T26" fmla="*/ 213 w 719"/>
                  <a:gd name="T27" fmla="*/ 380 h 719"/>
                  <a:gd name="T28" fmla="*/ 217 w 719"/>
                  <a:gd name="T29" fmla="*/ 382 h 719"/>
                  <a:gd name="T30" fmla="*/ 284 w 719"/>
                  <a:gd name="T31" fmla="*/ 450 h 719"/>
                  <a:gd name="T32" fmla="*/ 503 w 719"/>
                  <a:gd name="T33" fmla="*/ 247 h 719"/>
                  <a:gd name="T34" fmla="*/ 507 w 719"/>
                  <a:gd name="T35" fmla="*/ 243 h 719"/>
                  <a:gd name="T36" fmla="*/ 512 w 719"/>
                  <a:gd name="T37" fmla="*/ 243 h 719"/>
                  <a:gd name="T38" fmla="*/ 516 w 719"/>
                  <a:gd name="T39" fmla="*/ 243 h 719"/>
                  <a:gd name="T40" fmla="*/ 519 w 719"/>
                  <a:gd name="T41" fmla="*/ 247 h 719"/>
                  <a:gd name="T42" fmla="*/ 522 w 719"/>
                  <a:gd name="T43" fmla="*/ 251 h 719"/>
                  <a:gd name="T44" fmla="*/ 523 w 719"/>
                  <a:gd name="T45" fmla="*/ 255 h 719"/>
                  <a:gd name="T46" fmla="*/ 522 w 719"/>
                  <a:gd name="T47" fmla="*/ 260 h 719"/>
                  <a:gd name="T48" fmla="*/ 519 w 719"/>
                  <a:gd name="T49" fmla="*/ 263 h 719"/>
                  <a:gd name="T50" fmla="*/ 707 w 719"/>
                  <a:gd name="T51" fmla="*/ 0 h 719"/>
                  <a:gd name="T52" fmla="*/ 12 w 719"/>
                  <a:gd name="T53" fmla="*/ 0 h 719"/>
                  <a:gd name="T54" fmla="*/ 8 w 719"/>
                  <a:gd name="T55" fmla="*/ 2 h 719"/>
                  <a:gd name="T56" fmla="*/ 4 w 719"/>
                  <a:gd name="T57" fmla="*/ 5 h 719"/>
                  <a:gd name="T58" fmla="*/ 1 w 719"/>
                  <a:gd name="T59" fmla="*/ 8 h 719"/>
                  <a:gd name="T60" fmla="*/ 0 w 719"/>
                  <a:gd name="T61" fmla="*/ 13 h 719"/>
                  <a:gd name="T62" fmla="*/ 0 w 719"/>
                  <a:gd name="T63" fmla="*/ 707 h 719"/>
                  <a:gd name="T64" fmla="*/ 1 w 719"/>
                  <a:gd name="T65" fmla="*/ 713 h 719"/>
                  <a:gd name="T66" fmla="*/ 4 w 719"/>
                  <a:gd name="T67" fmla="*/ 716 h 719"/>
                  <a:gd name="T68" fmla="*/ 8 w 719"/>
                  <a:gd name="T69" fmla="*/ 719 h 719"/>
                  <a:gd name="T70" fmla="*/ 12 w 719"/>
                  <a:gd name="T71" fmla="*/ 719 h 719"/>
                  <a:gd name="T72" fmla="*/ 707 w 719"/>
                  <a:gd name="T73" fmla="*/ 719 h 719"/>
                  <a:gd name="T74" fmla="*/ 711 w 719"/>
                  <a:gd name="T75" fmla="*/ 719 h 719"/>
                  <a:gd name="T76" fmla="*/ 716 w 719"/>
                  <a:gd name="T77" fmla="*/ 716 h 719"/>
                  <a:gd name="T78" fmla="*/ 718 w 719"/>
                  <a:gd name="T79" fmla="*/ 713 h 719"/>
                  <a:gd name="T80" fmla="*/ 719 w 719"/>
                  <a:gd name="T81" fmla="*/ 707 h 719"/>
                  <a:gd name="T82" fmla="*/ 719 w 719"/>
                  <a:gd name="T83" fmla="*/ 13 h 719"/>
                  <a:gd name="T84" fmla="*/ 718 w 719"/>
                  <a:gd name="T85" fmla="*/ 8 h 719"/>
                  <a:gd name="T86" fmla="*/ 716 w 719"/>
                  <a:gd name="T87" fmla="*/ 5 h 719"/>
                  <a:gd name="T88" fmla="*/ 711 w 719"/>
                  <a:gd name="T89" fmla="*/ 2 h 719"/>
                  <a:gd name="T90" fmla="*/ 707 w 719"/>
                  <a:gd name="T91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9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9" y="477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5" y="475"/>
                    </a:lnTo>
                    <a:lnTo>
                      <a:pt x="200" y="400"/>
                    </a:lnTo>
                    <a:lnTo>
                      <a:pt x="198" y="396"/>
                    </a:lnTo>
                    <a:lnTo>
                      <a:pt x="197" y="391"/>
                    </a:lnTo>
                    <a:lnTo>
                      <a:pt x="198" y="387"/>
                    </a:lnTo>
                    <a:lnTo>
                      <a:pt x="200" y="382"/>
                    </a:lnTo>
                    <a:lnTo>
                      <a:pt x="205" y="380"/>
                    </a:lnTo>
                    <a:lnTo>
                      <a:pt x="209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3" y="247"/>
                    </a:lnTo>
                    <a:lnTo>
                      <a:pt x="507" y="243"/>
                    </a:lnTo>
                    <a:lnTo>
                      <a:pt x="512" y="243"/>
                    </a:lnTo>
                    <a:lnTo>
                      <a:pt x="516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3" y="255"/>
                    </a:lnTo>
                    <a:lnTo>
                      <a:pt x="522" y="260"/>
                    </a:lnTo>
                    <a:lnTo>
                      <a:pt x="519" y="263"/>
                    </a:lnTo>
                    <a:close/>
                    <a:moveTo>
                      <a:pt x="707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707"/>
                    </a:lnTo>
                    <a:lnTo>
                      <a:pt x="1" y="713"/>
                    </a:lnTo>
                    <a:lnTo>
                      <a:pt x="4" y="716"/>
                    </a:lnTo>
                    <a:lnTo>
                      <a:pt x="8" y="719"/>
                    </a:lnTo>
                    <a:lnTo>
                      <a:pt x="12" y="719"/>
                    </a:lnTo>
                    <a:lnTo>
                      <a:pt x="707" y="719"/>
                    </a:lnTo>
                    <a:lnTo>
                      <a:pt x="711" y="719"/>
                    </a:lnTo>
                    <a:lnTo>
                      <a:pt x="716" y="716"/>
                    </a:lnTo>
                    <a:lnTo>
                      <a:pt x="718" y="713"/>
                    </a:lnTo>
                    <a:lnTo>
                      <a:pt x="719" y="707"/>
                    </a:lnTo>
                    <a:lnTo>
                      <a:pt x="719" y="13"/>
                    </a:lnTo>
                    <a:lnTo>
                      <a:pt x="718" y="8"/>
                    </a:lnTo>
                    <a:lnTo>
                      <a:pt x="716" y="5"/>
                    </a:lnTo>
                    <a:lnTo>
                      <a:pt x="711" y="2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endParaRPr lang="en-US" sz="28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4FD2A50-A0E3-6148-182F-2AC437D8470F}"/>
                </a:ext>
              </a:extLst>
            </p:cNvPr>
            <p:cNvSpPr txBox="1"/>
            <p:nvPr/>
          </p:nvSpPr>
          <p:spPr>
            <a:xfrm>
              <a:off x="4267199" y="3611045"/>
              <a:ext cx="1968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CFM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7193100-F0D2-5A4D-E3ED-17DFF147B815}"/>
              </a:ext>
            </a:extLst>
          </p:cNvPr>
          <p:cNvGrpSpPr/>
          <p:nvPr/>
        </p:nvGrpSpPr>
        <p:grpSpPr>
          <a:xfrm>
            <a:off x="4363036" y="1938156"/>
            <a:ext cx="7291308" cy="1402625"/>
            <a:chOff x="4172438" y="1556058"/>
            <a:chExt cx="7291308" cy="1402625"/>
          </a:xfrm>
        </p:grpSpPr>
        <p:grpSp>
          <p:nvGrpSpPr>
            <p:cNvPr id="42" name="Group 5">
              <a:extLst>
                <a:ext uri="{FF2B5EF4-FFF2-40B4-BE49-F238E27FC236}">
                  <a16:creationId xmlns:a16="http://schemas.microsoft.com/office/drawing/2014/main" id="{522BA433-6688-F078-CF40-3EEB11622ED6}"/>
                </a:ext>
              </a:extLst>
            </p:cNvPr>
            <p:cNvGrpSpPr/>
            <p:nvPr/>
          </p:nvGrpSpPr>
          <p:grpSpPr>
            <a:xfrm>
              <a:off x="4363036" y="2220019"/>
              <a:ext cx="7100710" cy="738664"/>
              <a:chOff x="4824590" y="1068820"/>
              <a:chExt cx="7100710" cy="738664"/>
            </a:xfrm>
          </p:grpSpPr>
          <p:sp>
            <p:nvSpPr>
              <p:cNvPr id="43" name="TextBox 13">
                <a:extLst>
                  <a:ext uri="{FF2B5EF4-FFF2-40B4-BE49-F238E27FC236}">
                    <a16:creationId xmlns:a16="http://schemas.microsoft.com/office/drawing/2014/main" id="{88ACA28B-03DC-9786-991F-612DB7BDA5DC}"/>
                  </a:ext>
                </a:extLst>
              </p:cNvPr>
              <p:cNvSpPr txBox="1"/>
              <p:nvPr/>
            </p:nvSpPr>
            <p:spPr>
              <a:xfrm>
                <a:off x="5232400" y="1068820"/>
                <a:ext cx="669290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pt-B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Participação em reuniões e elaboração de pareceres para avaliação de vacinas adultas e pediátricas</a:t>
                </a:r>
              </a:p>
            </p:txBody>
          </p:sp>
          <p:sp>
            <p:nvSpPr>
              <p:cNvPr id="44" name="Freeform 1669">
                <a:extLst>
                  <a:ext uri="{FF2B5EF4-FFF2-40B4-BE49-F238E27FC236}">
                    <a16:creationId xmlns:a16="http://schemas.microsoft.com/office/drawing/2014/main" id="{301664CD-3C00-41ED-6622-FFF4F18FA4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4590" y="1098177"/>
                <a:ext cx="239150" cy="232885"/>
              </a:xfrm>
              <a:custGeom>
                <a:avLst/>
                <a:gdLst>
                  <a:gd name="T0" fmla="*/ 519 w 719"/>
                  <a:gd name="T1" fmla="*/ 263 h 719"/>
                  <a:gd name="T2" fmla="*/ 292 w 719"/>
                  <a:gd name="T3" fmla="*/ 475 h 719"/>
                  <a:gd name="T4" fmla="*/ 289 w 719"/>
                  <a:gd name="T5" fmla="*/ 477 h 719"/>
                  <a:gd name="T6" fmla="*/ 284 w 719"/>
                  <a:gd name="T7" fmla="*/ 479 h 719"/>
                  <a:gd name="T8" fmla="*/ 280 w 719"/>
                  <a:gd name="T9" fmla="*/ 477 h 719"/>
                  <a:gd name="T10" fmla="*/ 275 w 719"/>
                  <a:gd name="T11" fmla="*/ 475 h 719"/>
                  <a:gd name="T12" fmla="*/ 200 w 719"/>
                  <a:gd name="T13" fmla="*/ 400 h 719"/>
                  <a:gd name="T14" fmla="*/ 198 w 719"/>
                  <a:gd name="T15" fmla="*/ 396 h 719"/>
                  <a:gd name="T16" fmla="*/ 197 w 719"/>
                  <a:gd name="T17" fmla="*/ 391 h 719"/>
                  <a:gd name="T18" fmla="*/ 198 w 719"/>
                  <a:gd name="T19" fmla="*/ 387 h 719"/>
                  <a:gd name="T20" fmla="*/ 200 w 719"/>
                  <a:gd name="T21" fmla="*/ 382 h 719"/>
                  <a:gd name="T22" fmla="*/ 205 w 719"/>
                  <a:gd name="T23" fmla="*/ 380 h 719"/>
                  <a:gd name="T24" fmla="*/ 209 w 719"/>
                  <a:gd name="T25" fmla="*/ 379 h 719"/>
                  <a:gd name="T26" fmla="*/ 213 w 719"/>
                  <a:gd name="T27" fmla="*/ 380 h 719"/>
                  <a:gd name="T28" fmla="*/ 217 w 719"/>
                  <a:gd name="T29" fmla="*/ 382 h 719"/>
                  <a:gd name="T30" fmla="*/ 284 w 719"/>
                  <a:gd name="T31" fmla="*/ 450 h 719"/>
                  <a:gd name="T32" fmla="*/ 503 w 719"/>
                  <a:gd name="T33" fmla="*/ 247 h 719"/>
                  <a:gd name="T34" fmla="*/ 507 w 719"/>
                  <a:gd name="T35" fmla="*/ 243 h 719"/>
                  <a:gd name="T36" fmla="*/ 512 w 719"/>
                  <a:gd name="T37" fmla="*/ 243 h 719"/>
                  <a:gd name="T38" fmla="*/ 516 w 719"/>
                  <a:gd name="T39" fmla="*/ 243 h 719"/>
                  <a:gd name="T40" fmla="*/ 519 w 719"/>
                  <a:gd name="T41" fmla="*/ 247 h 719"/>
                  <a:gd name="T42" fmla="*/ 522 w 719"/>
                  <a:gd name="T43" fmla="*/ 251 h 719"/>
                  <a:gd name="T44" fmla="*/ 523 w 719"/>
                  <a:gd name="T45" fmla="*/ 255 h 719"/>
                  <a:gd name="T46" fmla="*/ 522 w 719"/>
                  <a:gd name="T47" fmla="*/ 260 h 719"/>
                  <a:gd name="T48" fmla="*/ 519 w 719"/>
                  <a:gd name="T49" fmla="*/ 263 h 719"/>
                  <a:gd name="T50" fmla="*/ 707 w 719"/>
                  <a:gd name="T51" fmla="*/ 0 h 719"/>
                  <a:gd name="T52" fmla="*/ 12 w 719"/>
                  <a:gd name="T53" fmla="*/ 0 h 719"/>
                  <a:gd name="T54" fmla="*/ 8 w 719"/>
                  <a:gd name="T55" fmla="*/ 2 h 719"/>
                  <a:gd name="T56" fmla="*/ 4 w 719"/>
                  <a:gd name="T57" fmla="*/ 5 h 719"/>
                  <a:gd name="T58" fmla="*/ 1 w 719"/>
                  <a:gd name="T59" fmla="*/ 8 h 719"/>
                  <a:gd name="T60" fmla="*/ 0 w 719"/>
                  <a:gd name="T61" fmla="*/ 13 h 719"/>
                  <a:gd name="T62" fmla="*/ 0 w 719"/>
                  <a:gd name="T63" fmla="*/ 707 h 719"/>
                  <a:gd name="T64" fmla="*/ 1 w 719"/>
                  <a:gd name="T65" fmla="*/ 713 h 719"/>
                  <a:gd name="T66" fmla="*/ 4 w 719"/>
                  <a:gd name="T67" fmla="*/ 716 h 719"/>
                  <a:gd name="T68" fmla="*/ 8 w 719"/>
                  <a:gd name="T69" fmla="*/ 719 h 719"/>
                  <a:gd name="T70" fmla="*/ 12 w 719"/>
                  <a:gd name="T71" fmla="*/ 719 h 719"/>
                  <a:gd name="T72" fmla="*/ 707 w 719"/>
                  <a:gd name="T73" fmla="*/ 719 h 719"/>
                  <a:gd name="T74" fmla="*/ 711 w 719"/>
                  <a:gd name="T75" fmla="*/ 719 h 719"/>
                  <a:gd name="T76" fmla="*/ 716 w 719"/>
                  <a:gd name="T77" fmla="*/ 716 h 719"/>
                  <a:gd name="T78" fmla="*/ 718 w 719"/>
                  <a:gd name="T79" fmla="*/ 713 h 719"/>
                  <a:gd name="T80" fmla="*/ 719 w 719"/>
                  <a:gd name="T81" fmla="*/ 707 h 719"/>
                  <a:gd name="T82" fmla="*/ 719 w 719"/>
                  <a:gd name="T83" fmla="*/ 13 h 719"/>
                  <a:gd name="T84" fmla="*/ 718 w 719"/>
                  <a:gd name="T85" fmla="*/ 8 h 719"/>
                  <a:gd name="T86" fmla="*/ 716 w 719"/>
                  <a:gd name="T87" fmla="*/ 5 h 719"/>
                  <a:gd name="T88" fmla="*/ 711 w 719"/>
                  <a:gd name="T89" fmla="*/ 2 h 719"/>
                  <a:gd name="T90" fmla="*/ 707 w 719"/>
                  <a:gd name="T91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9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9" y="477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5" y="475"/>
                    </a:lnTo>
                    <a:lnTo>
                      <a:pt x="200" y="400"/>
                    </a:lnTo>
                    <a:lnTo>
                      <a:pt x="198" y="396"/>
                    </a:lnTo>
                    <a:lnTo>
                      <a:pt x="197" y="391"/>
                    </a:lnTo>
                    <a:lnTo>
                      <a:pt x="198" y="387"/>
                    </a:lnTo>
                    <a:lnTo>
                      <a:pt x="200" y="382"/>
                    </a:lnTo>
                    <a:lnTo>
                      <a:pt x="205" y="380"/>
                    </a:lnTo>
                    <a:lnTo>
                      <a:pt x="209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3" y="247"/>
                    </a:lnTo>
                    <a:lnTo>
                      <a:pt x="507" y="243"/>
                    </a:lnTo>
                    <a:lnTo>
                      <a:pt x="512" y="243"/>
                    </a:lnTo>
                    <a:lnTo>
                      <a:pt x="516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3" y="255"/>
                    </a:lnTo>
                    <a:lnTo>
                      <a:pt x="522" y="260"/>
                    </a:lnTo>
                    <a:lnTo>
                      <a:pt x="519" y="263"/>
                    </a:lnTo>
                    <a:close/>
                    <a:moveTo>
                      <a:pt x="707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707"/>
                    </a:lnTo>
                    <a:lnTo>
                      <a:pt x="1" y="713"/>
                    </a:lnTo>
                    <a:lnTo>
                      <a:pt x="4" y="716"/>
                    </a:lnTo>
                    <a:lnTo>
                      <a:pt x="8" y="719"/>
                    </a:lnTo>
                    <a:lnTo>
                      <a:pt x="12" y="719"/>
                    </a:lnTo>
                    <a:lnTo>
                      <a:pt x="707" y="719"/>
                    </a:lnTo>
                    <a:lnTo>
                      <a:pt x="711" y="719"/>
                    </a:lnTo>
                    <a:lnTo>
                      <a:pt x="716" y="716"/>
                    </a:lnTo>
                    <a:lnTo>
                      <a:pt x="718" y="713"/>
                    </a:lnTo>
                    <a:lnTo>
                      <a:pt x="719" y="707"/>
                    </a:lnTo>
                    <a:lnTo>
                      <a:pt x="719" y="13"/>
                    </a:lnTo>
                    <a:lnTo>
                      <a:pt x="718" y="8"/>
                    </a:lnTo>
                    <a:lnTo>
                      <a:pt x="716" y="5"/>
                    </a:lnTo>
                    <a:lnTo>
                      <a:pt x="711" y="2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endParaRPr lang="en-US" sz="28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4F2C86D-8031-FEA2-FAE3-01467584D8C7}"/>
                </a:ext>
              </a:extLst>
            </p:cNvPr>
            <p:cNvSpPr txBox="1"/>
            <p:nvPr/>
          </p:nvSpPr>
          <p:spPr>
            <a:xfrm>
              <a:off x="4172438" y="1556058"/>
              <a:ext cx="19681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ANVISA</a:t>
              </a:r>
            </a:p>
            <a:p>
              <a:pPr algn="just"/>
              <a:endParaRPr lang="pt-BR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69EB0FA-FDD4-0C11-DB98-A1576F39925C}"/>
              </a:ext>
            </a:extLst>
          </p:cNvPr>
          <p:cNvGrpSpPr/>
          <p:nvPr/>
        </p:nvGrpSpPr>
        <p:grpSpPr>
          <a:xfrm>
            <a:off x="4363035" y="294966"/>
            <a:ext cx="7100711" cy="1459950"/>
            <a:chOff x="4363035" y="220941"/>
            <a:chExt cx="7100711" cy="14599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93E3BC-6870-4676-ADBC-05405AEE5CCF}"/>
                </a:ext>
              </a:extLst>
            </p:cNvPr>
            <p:cNvGrpSpPr/>
            <p:nvPr/>
          </p:nvGrpSpPr>
          <p:grpSpPr>
            <a:xfrm>
              <a:off x="4363036" y="942227"/>
              <a:ext cx="7100710" cy="738664"/>
              <a:chOff x="4824590" y="1068820"/>
              <a:chExt cx="7100710" cy="73866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F64262-6244-4415-BED1-2D369FFCF2AA}"/>
                  </a:ext>
                </a:extLst>
              </p:cNvPr>
              <p:cNvSpPr txBox="1"/>
              <p:nvPr/>
            </p:nvSpPr>
            <p:spPr>
              <a:xfrm>
                <a:off x="5232400" y="1068820"/>
                <a:ext cx="669290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pt-B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Pareceres, participações em reuniões de interesse da Pneumologia</a:t>
                </a:r>
              </a:p>
            </p:txBody>
          </p:sp>
          <p:sp>
            <p:nvSpPr>
              <p:cNvPr id="15" name="Freeform 1669">
                <a:extLst>
                  <a:ext uri="{FF2B5EF4-FFF2-40B4-BE49-F238E27FC236}">
                    <a16:creationId xmlns:a16="http://schemas.microsoft.com/office/drawing/2014/main" id="{423ADBCE-F9C1-4E9D-AB37-7FF6344794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4590" y="1098177"/>
                <a:ext cx="239150" cy="232885"/>
              </a:xfrm>
              <a:custGeom>
                <a:avLst/>
                <a:gdLst>
                  <a:gd name="T0" fmla="*/ 519 w 719"/>
                  <a:gd name="T1" fmla="*/ 263 h 719"/>
                  <a:gd name="T2" fmla="*/ 292 w 719"/>
                  <a:gd name="T3" fmla="*/ 475 h 719"/>
                  <a:gd name="T4" fmla="*/ 289 w 719"/>
                  <a:gd name="T5" fmla="*/ 477 h 719"/>
                  <a:gd name="T6" fmla="*/ 284 w 719"/>
                  <a:gd name="T7" fmla="*/ 479 h 719"/>
                  <a:gd name="T8" fmla="*/ 280 w 719"/>
                  <a:gd name="T9" fmla="*/ 477 h 719"/>
                  <a:gd name="T10" fmla="*/ 275 w 719"/>
                  <a:gd name="T11" fmla="*/ 475 h 719"/>
                  <a:gd name="T12" fmla="*/ 200 w 719"/>
                  <a:gd name="T13" fmla="*/ 400 h 719"/>
                  <a:gd name="T14" fmla="*/ 198 w 719"/>
                  <a:gd name="T15" fmla="*/ 396 h 719"/>
                  <a:gd name="T16" fmla="*/ 197 w 719"/>
                  <a:gd name="T17" fmla="*/ 391 h 719"/>
                  <a:gd name="T18" fmla="*/ 198 w 719"/>
                  <a:gd name="T19" fmla="*/ 387 h 719"/>
                  <a:gd name="T20" fmla="*/ 200 w 719"/>
                  <a:gd name="T21" fmla="*/ 382 h 719"/>
                  <a:gd name="T22" fmla="*/ 205 w 719"/>
                  <a:gd name="T23" fmla="*/ 380 h 719"/>
                  <a:gd name="T24" fmla="*/ 209 w 719"/>
                  <a:gd name="T25" fmla="*/ 379 h 719"/>
                  <a:gd name="T26" fmla="*/ 213 w 719"/>
                  <a:gd name="T27" fmla="*/ 380 h 719"/>
                  <a:gd name="T28" fmla="*/ 217 w 719"/>
                  <a:gd name="T29" fmla="*/ 382 h 719"/>
                  <a:gd name="T30" fmla="*/ 284 w 719"/>
                  <a:gd name="T31" fmla="*/ 450 h 719"/>
                  <a:gd name="T32" fmla="*/ 503 w 719"/>
                  <a:gd name="T33" fmla="*/ 247 h 719"/>
                  <a:gd name="T34" fmla="*/ 507 w 719"/>
                  <a:gd name="T35" fmla="*/ 243 h 719"/>
                  <a:gd name="T36" fmla="*/ 512 w 719"/>
                  <a:gd name="T37" fmla="*/ 243 h 719"/>
                  <a:gd name="T38" fmla="*/ 516 w 719"/>
                  <a:gd name="T39" fmla="*/ 243 h 719"/>
                  <a:gd name="T40" fmla="*/ 519 w 719"/>
                  <a:gd name="T41" fmla="*/ 247 h 719"/>
                  <a:gd name="T42" fmla="*/ 522 w 719"/>
                  <a:gd name="T43" fmla="*/ 251 h 719"/>
                  <a:gd name="T44" fmla="*/ 523 w 719"/>
                  <a:gd name="T45" fmla="*/ 255 h 719"/>
                  <a:gd name="T46" fmla="*/ 522 w 719"/>
                  <a:gd name="T47" fmla="*/ 260 h 719"/>
                  <a:gd name="T48" fmla="*/ 519 w 719"/>
                  <a:gd name="T49" fmla="*/ 263 h 719"/>
                  <a:gd name="T50" fmla="*/ 707 w 719"/>
                  <a:gd name="T51" fmla="*/ 0 h 719"/>
                  <a:gd name="T52" fmla="*/ 12 w 719"/>
                  <a:gd name="T53" fmla="*/ 0 h 719"/>
                  <a:gd name="T54" fmla="*/ 8 w 719"/>
                  <a:gd name="T55" fmla="*/ 2 h 719"/>
                  <a:gd name="T56" fmla="*/ 4 w 719"/>
                  <a:gd name="T57" fmla="*/ 5 h 719"/>
                  <a:gd name="T58" fmla="*/ 1 w 719"/>
                  <a:gd name="T59" fmla="*/ 8 h 719"/>
                  <a:gd name="T60" fmla="*/ 0 w 719"/>
                  <a:gd name="T61" fmla="*/ 13 h 719"/>
                  <a:gd name="T62" fmla="*/ 0 w 719"/>
                  <a:gd name="T63" fmla="*/ 707 h 719"/>
                  <a:gd name="T64" fmla="*/ 1 w 719"/>
                  <a:gd name="T65" fmla="*/ 713 h 719"/>
                  <a:gd name="T66" fmla="*/ 4 w 719"/>
                  <a:gd name="T67" fmla="*/ 716 h 719"/>
                  <a:gd name="T68" fmla="*/ 8 w 719"/>
                  <a:gd name="T69" fmla="*/ 719 h 719"/>
                  <a:gd name="T70" fmla="*/ 12 w 719"/>
                  <a:gd name="T71" fmla="*/ 719 h 719"/>
                  <a:gd name="T72" fmla="*/ 707 w 719"/>
                  <a:gd name="T73" fmla="*/ 719 h 719"/>
                  <a:gd name="T74" fmla="*/ 711 w 719"/>
                  <a:gd name="T75" fmla="*/ 719 h 719"/>
                  <a:gd name="T76" fmla="*/ 716 w 719"/>
                  <a:gd name="T77" fmla="*/ 716 h 719"/>
                  <a:gd name="T78" fmla="*/ 718 w 719"/>
                  <a:gd name="T79" fmla="*/ 713 h 719"/>
                  <a:gd name="T80" fmla="*/ 719 w 719"/>
                  <a:gd name="T81" fmla="*/ 707 h 719"/>
                  <a:gd name="T82" fmla="*/ 719 w 719"/>
                  <a:gd name="T83" fmla="*/ 13 h 719"/>
                  <a:gd name="T84" fmla="*/ 718 w 719"/>
                  <a:gd name="T85" fmla="*/ 8 h 719"/>
                  <a:gd name="T86" fmla="*/ 716 w 719"/>
                  <a:gd name="T87" fmla="*/ 5 h 719"/>
                  <a:gd name="T88" fmla="*/ 711 w 719"/>
                  <a:gd name="T89" fmla="*/ 2 h 719"/>
                  <a:gd name="T90" fmla="*/ 707 w 719"/>
                  <a:gd name="T91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9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9" y="477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5" y="475"/>
                    </a:lnTo>
                    <a:lnTo>
                      <a:pt x="200" y="400"/>
                    </a:lnTo>
                    <a:lnTo>
                      <a:pt x="198" y="396"/>
                    </a:lnTo>
                    <a:lnTo>
                      <a:pt x="197" y="391"/>
                    </a:lnTo>
                    <a:lnTo>
                      <a:pt x="198" y="387"/>
                    </a:lnTo>
                    <a:lnTo>
                      <a:pt x="200" y="382"/>
                    </a:lnTo>
                    <a:lnTo>
                      <a:pt x="205" y="380"/>
                    </a:lnTo>
                    <a:lnTo>
                      <a:pt x="209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3" y="247"/>
                    </a:lnTo>
                    <a:lnTo>
                      <a:pt x="507" y="243"/>
                    </a:lnTo>
                    <a:lnTo>
                      <a:pt x="512" y="243"/>
                    </a:lnTo>
                    <a:lnTo>
                      <a:pt x="516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3" y="255"/>
                    </a:lnTo>
                    <a:lnTo>
                      <a:pt x="522" y="260"/>
                    </a:lnTo>
                    <a:lnTo>
                      <a:pt x="519" y="263"/>
                    </a:lnTo>
                    <a:close/>
                    <a:moveTo>
                      <a:pt x="707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707"/>
                    </a:lnTo>
                    <a:lnTo>
                      <a:pt x="1" y="713"/>
                    </a:lnTo>
                    <a:lnTo>
                      <a:pt x="4" y="716"/>
                    </a:lnTo>
                    <a:lnTo>
                      <a:pt x="8" y="719"/>
                    </a:lnTo>
                    <a:lnTo>
                      <a:pt x="12" y="719"/>
                    </a:lnTo>
                    <a:lnTo>
                      <a:pt x="707" y="719"/>
                    </a:lnTo>
                    <a:lnTo>
                      <a:pt x="711" y="719"/>
                    </a:lnTo>
                    <a:lnTo>
                      <a:pt x="716" y="716"/>
                    </a:lnTo>
                    <a:lnTo>
                      <a:pt x="718" y="713"/>
                    </a:lnTo>
                    <a:lnTo>
                      <a:pt x="719" y="707"/>
                    </a:lnTo>
                    <a:lnTo>
                      <a:pt x="719" y="13"/>
                    </a:lnTo>
                    <a:lnTo>
                      <a:pt x="718" y="8"/>
                    </a:lnTo>
                    <a:lnTo>
                      <a:pt x="716" y="5"/>
                    </a:lnTo>
                    <a:lnTo>
                      <a:pt x="711" y="2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endParaRPr lang="en-US" sz="28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0C43F35-E773-69D2-CF8E-A9498F784731}"/>
                </a:ext>
              </a:extLst>
            </p:cNvPr>
            <p:cNvSpPr txBox="1"/>
            <p:nvPr/>
          </p:nvSpPr>
          <p:spPr>
            <a:xfrm>
              <a:off x="4363035" y="220941"/>
              <a:ext cx="1968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CONITEC</a:t>
              </a:r>
            </a:p>
          </p:txBody>
        </p:sp>
      </p:grpSp>
      <p:sp>
        <p:nvSpPr>
          <p:cNvPr id="18" name="Freeform 1669">
            <a:extLst>
              <a:ext uri="{FF2B5EF4-FFF2-40B4-BE49-F238E27FC236}">
                <a16:creationId xmlns:a16="http://schemas.microsoft.com/office/drawing/2014/main" id="{34303E05-1B75-1796-44DC-7071938C3160}"/>
              </a:ext>
            </a:extLst>
          </p:cNvPr>
          <p:cNvSpPr>
            <a:spLocks noEditPoints="1"/>
          </p:cNvSpPr>
          <p:nvPr/>
        </p:nvSpPr>
        <p:spPr bwMode="auto">
          <a:xfrm>
            <a:off x="4498438" y="6001364"/>
            <a:ext cx="239150" cy="232885"/>
          </a:xfrm>
          <a:custGeom>
            <a:avLst/>
            <a:gdLst>
              <a:gd name="T0" fmla="*/ 519 w 719"/>
              <a:gd name="T1" fmla="*/ 263 h 719"/>
              <a:gd name="T2" fmla="*/ 292 w 719"/>
              <a:gd name="T3" fmla="*/ 475 h 719"/>
              <a:gd name="T4" fmla="*/ 289 w 719"/>
              <a:gd name="T5" fmla="*/ 477 h 719"/>
              <a:gd name="T6" fmla="*/ 284 w 719"/>
              <a:gd name="T7" fmla="*/ 479 h 719"/>
              <a:gd name="T8" fmla="*/ 280 w 719"/>
              <a:gd name="T9" fmla="*/ 477 h 719"/>
              <a:gd name="T10" fmla="*/ 275 w 719"/>
              <a:gd name="T11" fmla="*/ 475 h 719"/>
              <a:gd name="T12" fmla="*/ 200 w 719"/>
              <a:gd name="T13" fmla="*/ 400 h 719"/>
              <a:gd name="T14" fmla="*/ 198 w 719"/>
              <a:gd name="T15" fmla="*/ 396 h 719"/>
              <a:gd name="T16" fmla="*/ 197 w 719"/>
              <a:gd name="T17" fmla="*/ 391 h 719"/>
              <a:gd name="T18" fmla="*/ 198 w 719"/>
              <a:gd name="T19" fmla="*/ 387 h 719"/>
              <a:gd name="T20" fmla="*/ 200 w 719"/>
              <a:gd name="T21" fmla="*/ 382 h 719"/>
              <a:gd name="T22" fmla="*/ 205 w 719"/>
              <a:gd name="T23" fmla="*/ 380 h 719"/>
              <a:gd name="T24" fmla="*/ 209 w 719"/>
              <a:gd name="T25" fmla="*/ 379 h 719"/>
              <a:gd name="T26" fmla="*/ 213 w 719"/>
              <a:gd name="T27" fmla="*/ 380 h 719"/>
              <a:gd name="T28" fmla="*/ 217 w 719"/>
              <a:gd name="T29" fmla="*/ 382 h 719"/>
              <a:gd name="T30" fmla="*/ 284 w 719"/>
              <a:gd name="T31" fmla="*/ 450 h 719"/>
              <a:gd name="T32" fmla="*/ 503 w 719"/>
              <a:gd name="T33" fmla="*/ 247 h 719"/>
              <a:gd name="T34" fmla="*/ 507 w 719"/>
              <a:gd name="T35" fmla="*/ 243 h 719"/>
              <a:gd name="T36" fmla="*/ 512 w 719"/>
              <a:gd name="T37" fmla="*/ 243 h 719"/>
              <a:gd name="T38" fmla="*/ 516 w 719"/>
              <a:gd name="T39" fmla="*/ 243 h 719"/>
              <a:gd name="T40" fmla="*/ 519 w 719"/>
              <a:gd name="T41" fmla="*/ 247 h 719"/>
              <a:gd name="T42" fmla="*/ 522 w 719"/>
              <a:gd name="T43" fmla="*/ 251 h 719"/>
              <a:gd name="T44" fmla="*/ 523 w 719"/>
              <a:gd name="T45" fmla="*/ 255 h 719"/>
              <a:gd name="T46" fmla="*/ 522 w 719"/>
              <a:gd name="T47" fmla="*/ 260 h 719"/>
              <a:gd name="T48" fmla="*/ 519 w 719"/>
              <a:gd name="T49" fmla="*/ 263 h 719"/>
              <a:gd name="T50" fmla="*/ 707 w 719"/>
              <a:gd name="T51" fmla="*/ 0 h 719"/>
              <a:gd name="T52" fmla="*/ 12 w 719"/>
              <a:gd name="T53" fmla="*/ 0 h 719"/>
              <a:gd name="T54" fmla="*/ 8 w 719"/>
              <a:gd name="T55" fmla="*/ 2 h 719"/>
              <a:gd name="T56" fmla="*/ 4 w 719"/>
              <a:gd name="T57" fmla="*/ 5 h 719"/>
              <a:gd name="T58" fmla="*/ 1 w 719"/>
              <a:gd name="T59" fmla="*/ 8 h 719"/>
              <a:gd name="T60" fmla="*/ 0 w 719"/>
              <a:gd name="T61" fmla="*/ 13 h 719"/>
              <a:gd name="T62" fmla="*/ 0 w 719"/>
              <a:gd name="T63" fmla="*/ 707 h 719"/>
              <a:gd name="T64" fmla="*/ 1 w 719"/>
              <a:gd name="T65" fmla="*/ 713 h 719"/>
              <a:gd name="T66" fmla="*/ 4 w 719"/>
              <a:gd name="T67" fmla="*/ 716 h 719"/>
              <a:gd name="T68" fmla="*/ 8 w 719"/>
              <a:gd name="T69" fmla="*/ 719 h 719"/>
              <a:gd name="T70" fmla="*/ 12 w 719"/>
              <a:gd name="T71" fmla="*/ 719 h 719"/>
              <a:gd name="T72" fmla="*/ 707 w 719"/>
              <a:gd name="T73" fmla="*/ 719 h 719"/>
              <a:gd name="T74" fmla="*/ 711 w 719"/>
              <a:gd name="T75" fmla="*/ 719 h 719"/>
              <a:gd name="T76" fmla="*/ 716 w 719"/>
              <a:gd name="T77" fmla="*/ 716 h 719"/>
              <a:gd name="T78" fmla="*/ 718 w 719"/>
              <a:gd name="T79" fmla="*/ 713 h 719"/>
              <a:gd name="T80" fmla="*/ 719 w 719"/>
              <a:gd name="T81" fmla="*/ 707 h 719"/>
              <a:gd name="T82" fmla="*/ 719 w 719"/>
              <a:gd name="T83" fmla="*/ 13 h 719"/>
              <a:gd name="T84" fmla="*/ 718 w 719"/>
              <a:gd name="T85" fmla="*/ 8 h 719"/>
              <a:gd name="T86" fmla="*/ 716 w 719"/>
              <a:gd name="T87" fmla="*/ 5 h 719"/>
              <a:gd name="T88" fmla="*/ 711 w 719"/>
              <a:gd name="T89" fmla="*/ 2 h 719"/>
              <a:gd name="T90" fmla="*/ 707 w 719"/>
              <a:gd name="T91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9" y="477"/>
                </a:lnTo>
                <a:lnTo>
                  <a:pt x="284" y="479"/>
                </a:lnTo>
                <a:lnTo>
                  <a:pt x="280" y="477"/>
                </a:lnTo>
                <a:lnTo>
                  <a:pt x="275" y="475"/>
                </a:lnTo>
                <a:lnTo>
                  <a:pt x="200" y="400"/>
                </a:lnTo>
                <a:lnTo>
                  <a:pt x="198" y="396"/>
                </a:lnTo>
                <a:lnTo>
                  <a:pt x="197" y="391"/>
                </a:lnTo>
                <a:lnTo>
                  <a:pt x="198" y="387"/>
                </a:lnTo>
                <a:lnTo>
                  <a:pt x="200" y="382"/>
                </a:lnTo>
                <a:lnTo>
                  <a:pt x="205" y="380"/>
                </a:lnTo>
                <a:lnTo>
                  <a:pt x="209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3" y="247"/>
                </a:lnTo>
                <a:lnTo>
                  <a:pt x="507" y="243"/>
                </a:lnTo>
                <a:lnTo>
                  <a:pt x="512" y="243"/>
                </a:lnTo>
                <a:lnTo>
                  <a:pt x="516" y="243"/>
                </a:lnTo>
                <a:lnTo>
                  <a:pt x="519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07" y="0"/>
                </a:moveTo>
                <a:lnTo>
                  <a:pt x="12" y="0"/>
                </a:lnTo>
                <a:lnTo>
                  <a:pt x="8" y="2"/>
                </a:lnTo>
                <a:lnTo>
                  <a:pt x="4" y="5"/>
                </a:lnTo>
                <a:lnTo>
                  <a:pt x="1" y="8"/>
                </a:lnTo>
                <a:lnTo>
                  <a:pt x="0" y="13"/>
                </a:lnTo>
                <a:lnTo>
                  <a:pt x="0" y="707"/>
                </a:lnTo>
                <a:lnTo>
                  <a:pt x="1" y="713"/>
                </a:lnTo>
                <a:lnTo>
                  <a:pt x="4" y="716"/>
                </a:lnTo>
                <a:lnTo>
                  <a:pt x="8" y="719"/>
                </a:lnTo>
                <a:lnTo>
                  <a:pt x="12" y="719"/>
                </a:lnTo>
                <a:lnTo>
                  <a:pt x="707" y="719"/>
                </a:lnTo>
                <a:lnTo>
                  <a:pt x="711" y="719"/>
                </a:lnTo>
                <a:lnTo>
                  <a:pt x="716" y="716"/>
                </a:lnTo>
                <a:lnTo>
                  <a:pt x="718" y="713"/>
                </a:lnTo>
                <a:lnTo>
                  <a:pt x="719" y="707"/>
                </a:lnTo>
                <a:lnTo>
                  <a:pt x="719" y="13"/>
                </a:lnTo>
                <a:lnTo>
                  <a:pt x="718" y="8"/>
                </a:lnTo>
                <a:lnTo>
                  <a:pt x="716" y="5"/>
                </a:lnTo>
                <a:lnTo>
                  <a:pt x="711" y="2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4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rtando carne na mesa&#10;&#10;Descrição gerada automaticamente com confiança baixa">
            <a:extLst>
              <a:ext uri="{FF2B5EF4-FFF2-40B4-BE49-F238E27FC236}">
                <a16:creationId xmlns:a16="http://schemas.microsoft.com/office/drawing/2014/main" id="{EFCD705B-1E4B-C804-5A1C-9F5B2ED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7" y="5014912"/>
            <a:ext cx="3276599" cy="1843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FB2C3-C135-4C04-8ED3-FFFA2DD6240E}"/>
              </a:ext>
            </a:extLst>
          </p:cNvPr>
          <p:cNvSpPr/>
          <p:nvPr/>
        </p:nvSpPr>
        <p:spPr>
          <a:xfrm>
            <a:off x="571500" y="0"/>
            <a:ext cx="32766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68156-F1C7-429B-B0C5-D27574367BC1}"/>
              </a:ext>
            </a:extLst>
          </p:cNvPr>
          <p:cNvSpPr/>
          <p:nvPr/>
        </p:nvSpPr>
        <p:spPr>
          <a:xfrm>
            <a:off x="469900" y="1714500"/>
            <a:ext cx="3479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FF2B7-4032-40F5-A086-03969A816D2B}"/>
              </a:ext>
            </a:extLst>
          </p:cNvPr>
          <p:cNvSpPr txBox="1"/>
          <p:nvPr/>
        </p:nvSpPr>
        <p:spPr>
          <a:xfrm>
            <a:off x="666090" y="2616267"/>
            <a:ext cx="310061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Sociedades Internacionais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EF998C6-72D3-4850-A551-B17027D0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7193100-F0D2-5A4D-E3ED-17DFF147B815}"/>
              </a:ext>
            </a:extLst>
          </p:cNvPr>
          <p:cNvGrpSpPr/>
          <p:nvPr/>
        </p:nvGrpSpPr>
        <p:grpSpPr>
          <a:xfrm>
            <a:off x="4267200" y="1774393"/>
            <a:ext cx="7196546" cy="639461"/>
            <a:chOff x="4267200" y="1842800"/>
            <a:chExt cx="7196546" cy="639461"/>
          </a:xfrm>
        </p:grpSpPr>
        <p:grpSp>
          <p:nvGrpSpPr>
            <p:cNvPr id="42" name="Group 5">
              <a:extLst>
                <a:ext uri="{FF2B5EF4-FFF2-40B4-BE49-F238E27FC236}">
                  <a16:creationId xmlns:a16="http://schemas.microsoft.com/office/drawing/2014/main" id="{522BA433-6688-F078-CF40-3EEB11622ED6}"/>
                </a:ext>
              </a:extLst>
            </p:cNvPr>
            <p:cNvGrpSpPr/>
            <p:nvPr/>
          </p:nvGrpSpPr>
          <p:grpSpPr>
            <a:xfrm>
              <a:off x="4363036" y="2220019"/>
              <a:ext cx="7100710" cy="262242"/>
              <a:chOff x="4824590" y="1068820"/>
              <a:chExt cx="7100710" cy="262242"/>
            </a:xfrm>
          </p:grpSpPr>
          <p:sp>
            <p:nvSpPr>
              <p:cNvPr id="43" name="TextBox 13">
                <a:extLst>
                  <a:ext uri="{FF2B5EF4-FFF2-40B4-BE49-F238E27FC236}">
                    <a16:creationId xmlns:a16="http://schemas.microsoft.com/office/drawing/2014/main" id="{88ACA28B-03DC-9786-991F-612DB7BDA5DC}"/>
                  </a:ext>
                </a:extLst>
              </p:cNvPr>
              <p:cNvSpPr txBox="1"/>
              <p:nvPr/>
            </p:nvSpPr>
            <p:spPr>
              <a:xfrm>
                <a:off x="5232400" y="1068820"/>
                <a:ext cx="66929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Associação conjunta, palestrantes em congressos nacionais da SBPT</a:t>
                </a:r>
              </a:p>
            </p:txBody>
          </p:sp>
          <p:sp>
            <p:nvSpPr>
              <p:cNvPr id="44" name="Freeform 1669">
                <a:extLst>
                  <a:ext uri="{FF2B5EF4-FFF2-40B4-BE49-F238E27FC236}">
                    <a16:creationId xmlns:a16="http://schemas.microsoft.com/office/drawing/2014/main" id="{301664CD-3C00-41ED-6622-FFF4F18FA4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4590" y="1098177"/>
                <a:ext cx="239150" cy="232885"/>
              </a:xfrm>
              <a:custGeom>
                <a:avLst/>
                <a:gdLst>
                  <a:gd name="T0" fmla="*/ 519 w 719"/>
                  <a:gd name="T1" fmla="*/ 263 h 719"/>
                  <a:gd name="T2" fmla="*/ 292 w 719"/>
                  <a:gd name="T3" fmla="*/ 475 h 719"/>
                  <a:gd name="T4" fmla="*/ 289 w 719"/>
                  <a:gd name="T5" fmla="*/ 477 h 719"/>
                  <a:gd name="T6" fmla="*/ 284 w 719"/>
                  <a:gd name="T7" fmla="*/ 479 h 719"/>
                  <a:gd name="T8" fmla="*/ 280 w 719"/>
                  <a:gd name="T9" fmla="*/ 477 h 719"/>
                  <a:gd name="T10" fmla="*/ 275 w 719"/>
                  <a:gd name="T11" fmla="*/ 475 h 719"/>
                  <a:gd name="T12" fmla="*/ 200 w 719"/>
                  <a:gd name="T13" fmla="*/ 400 h 719"/>
                  <a:gd name="T14" fmla="*/ 198 w 719"/>
                  <a:gd name="T15" fmla="*/ 396 h 719"/>
                  <a:gd name="T16" fmla="*/ 197 w 719"/>
                  <a:gd name="T17" fmla="*/ 391 h 719"/>
                  <a:gd name="T18" fmla="*/ 198 w 719"/>
                  <a:gd name="T19" fmla="*/ 387 h 719"/>
                  <a:gd name="T20" fmla="*/ 200 w 719"/>
                  <a:gd name="T21" fmla="*/ 382 h 719"/>
                  <a:gd name="T22" fmla="*/ 205 w 719"/>
                  <a:gd name="T23" fmla="*/ 380 h 719"/>
                  <a:gd name="T24" fmla="*/ 209 w 719"/>
                  <a:gd name="T25" fmla="*/ 379 h 719"/>
                  <a:gd name="T26" fmla="*/ 213 w 719"/>
                  <a:gd name="T27" fmla="*/ 380 h 719"/>
                  <a:gd name="T28" fmla="*/ 217 w 719"/>
                  <a:gd name="T29" fmla="*/ 382 h 719"/>
                  <a:gd name="T30" fmla="*/ 284 w 719"/>
                  <a:gd name="T31" fmla="*/ 450 h 719"/>
                  <a:gd name="T32" fmla="*/ 503 w 719"/>
                  <a:gd name="T33" fmla="*/ 247 h 719"/>
                  <a:gd name="T34" fmla="*/ 507 w 719"/>
                  <a:gd name="T35" fmla="*/ 243 h 719"/>
                  <a:gd name="T36" fmla="*/ 512 w 719"/>
                  <a:gd name="T37" fmla="*/ 243 h 719"/>
                  <a:gd name="T38" fmla="*/ 516 w 719"/>
                  <a:gd name="T39" fmla="*/ 243 h 719"/>
                  <a:gd name="T40" fmla="*/ 519 w 719"/>
                  <a:gd name="T41" fmla="*/ 247 h 719"/>
                  <a:gd name="T42" fmla="*/ 522 w 719"/>
                  <a:gd name="T43" fmla="*/ 251 h 719"/>
                  <a:gd name="T44" fmla="*/ 523 w 719"/>
                  <a:gd name="T45" fmla="*/ 255 h 719"/>
                  <a:gd name="T46" fmla="*/ 522 w 719"/>
                  <a:gd name="T47" fmla="*/ 260 h 719"/>
                  <a:gd name="T48" fmla="*/ 519 w 719"/>
                  <a:gd name="T49" fmla="*/ 263 h 719"/>
                  <a:gd name="T50" fmla="*/ 707 w 719"/>
                  <a:gd name="T51" fmla="*/ 0 h 719"/>
                  <a:gd name="T52" fmla="*/ 12 w 719"/>
                  <a:gd name="T53" fmla="*/ 0 h 719"/>
                  <a:gd name="T54" fmla="*/ 8 w 719"/>
                  <a:gd name="T55" fmla="*/ 2 h 719"/>
                  <a:gd name="T56" fmla="*/ 4 w 719"/>
                  <a:gd name="T57" fmla="*/ 5 h 719"/>
                  <a:gd name="T58" fmla="*/ 1 w 719"/>
                  <a:gd name="T59" fmla="*/ 8 h 719"/>
                  <a:gd name="T60" fmla="*/ 0 w 719"/>
                  <a:gd name="T61" fmla="*/ 13 h 719"/>
                  <a:gd name="T62" fmla="*/ 0 w 719"/>
                  <a:gd name="T63" fmla="*/ 707 h 719"/>
                  <a:gd name="T64" fmla="*/ 1 w 719"/>
                  <a:gd name="T65" fmla="*/ 713 h 719"/>
                  <a:gd name="T66" fmla="*/ 4 w 719"/>
                  <a:gd name="T67" fmla="*/ 716 h 719"/>
                  <a:gd name="T68" fmla="*/ 8 w 719"/>
                  <a:gd name="T69" fmla="*/ 719 h 719"/>
                  <a:gd name="T70" fmla="*/ 12 w 719"/>
                  <a:gd name="T71" fmla="*/ 719 h 719"/>
                  <a:gd name="T72" fmla="*/ 707 w 719"/>
                  <a:gd name="T73" fmla="*/ 719 h 719"/>
                  <a:gd name="T74" fmla="*/ 711 w 719"/>
                  <a:gd name="T75" fmla="*/ 719 h 719"/>
                  <a:gd name="T76" fmla="*/ 716 w 719"/>
                  <a:gd name="T77" fmla="*/ 716 h 719"/>
                  <a:gd name="T78" fmla="*/ 718 w 719"/>
                  <a:gd name="T79" fmla="*/ 713 h 719"/>
                  <a:gd name="T80" fmla="*/ 719 w 719"/>
                  <a:gd name="T81" fmla="*/ 707 h 719"/>
                  <a:gd name="T82" fmla="*/ 719 w 719"/>
                  <a:gd name="T83" fmla="*/ 13 h 719"/>
                  <a:gd name="T84" fmla="*/ 718 w 719"/>
                  <a:gd name="T85" fmla="*/ 8 h 719"/>
                  <a:gd name="T86" fmla="*/ 716 w 719"/>
                  <a:gd name="T87" fmla="*/ 5 h 719"/>
                  <a:gd name="T88" fmla="*/ 711 w 719"/>
                  <a:gd name="T89" fmla="*/ 2 h 719"/>
                  <a:gd name="T90" fmla="*/ 707 w 719"/>
                  <a:gd name="T91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9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9" y="477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5" y="475"/>
                    </a:lnTo>
                    <a:lnTo>
                      <a:pt x="200" y="400"/>
                    </a:lnTo>
                    <a:lnTo>
                      <a:pt x="198" y="396"/>
                    </a:lnTo>
                    <a:lnTo>
                      <a:pt x="197" y="391"/>
                    </a:lnTo>
                    <a:lnTo>
                      <a:pt x="198" y="387"/>
                    </a:lnTo>
                    <a:lnTo>
                      <a:pt x="200" y="382"/>
                    </a:lnTo>
                    <a:lnTo>
                      <a:pt x="205" y="380"/>
                    </a:lnTo>
                    <a:lnTo>
                      <a:pt x="209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3" y="247"/>
                    </a:lnTo>
                    <a:lnTo>
                      <a:pt x="507" y="243"/>
                    </a:lnTo>
                    <a:lnTo>
                      <a:pt x="512" y="243"/>
                    </a:lnTo>
                    <a:lnTo>
                      <a:pt x="516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3" y="255"/>
                    </a:lnTo>
                    <a:lnTo>
                      <a:pt x="522" y="260"/>
                    </a:lnTo>
                    <a:lnTo>
                      <a:pt x="519" y="263"/>
                    </a:lnTo>
                    <a:close/>
                    <a:moveTo>
                      <a:pt x="707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707"/>
                    </a:lnTo>
                    <a:lnTo>
                      <a:pt x="1" y="713"/>
                    </a:lnTo>
                    <a:lnTo>
                      <a:pt x="4" y="716"/>
                    </a:lnTo>
                    <a:lnTo>
                      <a:pt x="8" y="719"/>
                    </a:lnTo>
                    <a:lnTo>
                      <a:pt x="12" y="719"/>
                    </a:lnTo>
                    <a:lnTo>
                      <a:pt x="707" y="719"/>
                    </a:lnTo>
                    <a:lnTo>
                      <a:pt x="711" y="719"/>
                    </a:lnTo>
                    <a:lnTo>
                      <a:pt x="716" y="716"/>
                    </a:lnTo>
                    <a:lnTo>
                      <a:pt x="718" y="713"/>
                    </a:lnTo>
                    <a:lnTo>
                      <a:pt x="719" y="707"/>
                    </a:lnTo>
                    <a:lnTo>
                      <a:pt x="719" y="13"/>
                    </a:lnTo>
                    <a:lnTo>
                      <a:pt x="718" y="8"/>
                    </a:lnTo>
                    <a:lnTo>
                      <a:pt x="716" y="5"/>
                    </a:lnTo>
                    <a:lnTo>
                      <a:pt x="711" y="2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4F2C86D-8031-FEA2-FAE3-01467584D8C7}"/>
                </a:ext>
              </a:extLst>
            </p:cNvPr>
            <p:cNvSpPr txBox="1"/>
            <p:nvPr/>
          </p:nvSpPr>
          <p:spPr>
            <a:xfrm>
              <a:off x="4267200" y="1842800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EUROPEAN RESPIRATORY SOCIETY (ERS)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69EB0FA-FDD4-0C11-DB98-A1576F39925C}"/>
              </a:ext>
            </a:extLst>
          </p:cNvPr>
          <p:cNvGrpSpPr/>
          <p:nvPr/>
        </p:nvGrpSpPr>
        <p:grpSpPr>
          <a:xfrm>
            <a:off x="4264510" y="695640"/>
            <a:ext cx="7199236" cy="869662"/>
            <a:chOff x="4264510" y="565008"/>
            <a:chExt cx="7199236" cy="8696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93E3BC-6870-4676-ADBC-05405AEE5CCF}"/>
                </a:ext>
              </a:extLst>
            </p:cNvPr>
            <p:cNvGrpSpPr/>
            <p:nvPr/>
          </p:nvGrpSpPr>
          <p:grpSpPr>
            <a:xfrm>
              <a:off x="4363036" y="942227"/>
              <a:ext cx="7100710" cy="492443"/>
              <a:chOff x="4824590" y="1068820"/>
              <a:chExt cx="7100710" cy="49244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F64262-6244-4415-BED1-2D369FFCF2AA}"/>
                  </a:ext>
                </a:extLst>
              </p:cNvPr>
              <p:cNvSpPr txBox="1"/>
              <p:nvPr/>
            </p:nvSpPr>
            <p:spPr>
              <a:xfrm>
                <a:off x="5232400" y="1068820"/>
                <a:ext cx="66929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Vagas no programa ATS Boot </a:t>
                </a:r>
                <a:r>
                  <a:rPr lang="pt-BR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Camp</a:t>
                </a:r>
                <a:r>
                  <a: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2021 e 2022, palestrantes em congressos nacionais SBPT</a:t>
                </a:r>
              </a:p>
            </p:txBody>
          </p:sp>
          <p:sp>
            <p:nvSpPr>
              <p:cNvPr id="15" name="Freeform 1669">
                <a:extLst>
                  <a:ext uri="{FF2B5EF4-FFF2-40B4-BE49-F238E27FC236}">
                    <a16:creationId xmlns:a16="http://schemas.microsoft.com/office/drawing/2014/main" id="{423ADBCE-F9C1-4E9D-AB37-7FF6344794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4590" y="1098177"/>
                <a:ext cx="239150" cy="232885"/>
              </a:xfrm>
              <a:custGeom>
                <a:avLst/>
                <a:gdLst>
                  <a:gd name="T0" fmla="*/ 519 w 719"/>
                  <a:gd name="T1" fmla="*/ 263 h 719"/>
                  <a:gd name="T2" fmla="*/ 292 w 719"/>
                  <a:gd name="T3" fmla="*/ 475 h 719"/>
                  <a:gd name="T4" fmla="*/ 289 w 719"/>
                  <a:gd name="T5" fmla="*/ 477 h 719"/>
                  <a:gd name="T6" fmla="*/ 284 w 719"/>
                  <a:gd name="T7" fmla="*/ 479 h 719"/>
                  <a:gd name="T8" fmla="*/ 280 w 719"/>
                  <a:gd name="T9" fmla="*/ 477 h 719"/>
                  <a:gd name="T10" fmla="*/ 275 w 719"/>
                  <a:gd name="T11" fmla="*/ 475 h 719"/>
                  <a:gd name="T12" fmla="*/ 200 w 719"/>
                  <a:gd name="T13" fmla="*/ 400 h 719"/>
                  <a:gd name="T14" fmla="*/ 198 w 719"/>
                  <a:gd name="T15" fmla="*/ 396 h 719"/>
                  <a:gd name="T16" fmla="*/ 197 w 719"/>
                  <a:gd name="T17" fmla="*/ 391 h 719"/>
                  <a:gd name="T18" fmla="*/ 198 w 719"/>
                  <a:gd name="T19" fmla="*/ 387 h 719"/>
                  <a:gd name="T20" fmla="*/ 200 w 719"/>
                  <a:gd name="T21" fmla="*/ 382 h 719"/>
                  <a:gd name="T22" fmla="*/ 205 w 719"/>
                  <a:gd name="T23" fmla="*/ 380 h 719"/>
                  <a:gd name="T24" fmla="*/ 209 w 719"/>
                  <a:gd name="T25" fmla="*/ 379 h 719"/>
                  <a:gd name="T26" fmla="*/ 213 w 719"/>
                  <a:gd name="T27" fmla="*/ 380 h 719"/>
                  <a:gd name="T28" fmla="*/ 217 w 719"/>
                  <a:gd name="T29" fmla="*/ 382 h 719"/>
                  <a:gd name="T30" fmla="*/ 284 w 719"/>
                  <a:gd name="T31" fmla="*/ 450 h 719"/>
                  <a:gd name="T32" fmla="*/ 503 w 719"/>
                  <a:gd name="T33" fmla="*/ 247 h 719"/>
                  <a:gd name="T34" fmla="*/ 507 w 719"/>
                  <a:gd name="T35" fmla="*/ 243 h 719"/>
                  <a:gd name="T36" fmla="*/ 512 w 719"/>
                  <a:gd name="T37" fmla="*/ 243 h 719"/>
                  <a:gd name="T38" fmla="*/ 516 w 719"/>
                  <a:gd name="T39" fmla="*/ 243 h 719"/>
                  <a:gd name="T40" fmla="*/ 519 w 719"/>
                  <a:gd name="T41" fmla="*/ 247 h 719"/>
                  <a:gd name="T42" fmla="*/ 522 w 719"/>
                  <a:gd name="T43" fmla="*/ 251 h 719"/>
                  <a:gd name="T44" fmla="*/ 523 w 719"/>
                  <a:gd name="T45" fmla="*/ 255 h 719"/>
                  <a:gd name="T46" fmla="*/ 522 w 719"/>
                  <a:gd name="T47" fmla="*/ 260 h 719"/>
                  <a:gd name="T48" fmla="*/ 519 w 719"/>
                  <a:gd name="T49" fmla="*/ 263 h 719"/>
                  <a:gd name="T50" fmla="*/ 707 w 719"/>
                  <a:gd name="T51" fmla="*/ 0 h 719"/>
                  <a:gd name="T52" fmla="*/ 12 w 719"/>
                  <a:gd name="T53" fmla="*/ 0 h 719"/>
                  <a:gd name="T54" fmla="*/ 8 w 719"/>
                  <a:gd name="T55" fmla="*/ 2 h 719"/>
                  <a:gd name="T56" fmla="*/ 4 w 719"/>
                  <a:gd name="T57" fmla="*/ 5 h 719"/>
                  <a:gd name="T58" fmla="*/ 1 w 719"/>
                  <a:gd name="T59" fmla="*/ 8 h 719"/>
                  <a:gd name="T60" fmla="*/ 0 w 719"/>
                  <a:gd name="T61" fmla="*/ 13 h 719"/>
                  <a:gd name="T62" fmla="*/ 0 w 719"/>
                  <a:gd name="T63" fmla="*/ 707 h 719"/>
                  <a:gd name="T64" fmla="*/ 1 w 719"/>
                  <a:gd name="T65" fmla="*/ 713 h 719"/>
                  <a:gd name="T66" fmla="*/ 4 w 719"/>
                  <a:gd name="T67" fmla="*/ 716 h 719"/>
                  <a:gd name="T68" fmla="*/ 8 w 719"/>
                  <a:gd name="T69" fmla="*/ 719 h 719"/>
                  <a:gd name="T70" fmla="*/ 12 w 719"/>
                  <a:gd name="T71" fmla="*/ 719 h 719"/>
                  <a:gd name="T72" fmla="*/ 707 w 719"/>
                  <a:gd name="T73" fmla="*/ 719 h 719"/>
                  <a:gd name="T74" fmla="*/ 711 w 719"/>
                  <a:gd name="T75" fmla="*/ 719 h 719"/>
                  <a:gd name="T76" fmla="*/ 716 w 719"/>
                  <a:gd name="T77" fmla="*/ 716 h 719"/>
                  <a:gd name="T78" fmla="*/ 718 w 719"/>
                  <a:gd name="T79" fmla="*/ 713 h 719"/>
                  <a:gd name="T80" fmla="*/ 719 w 719"/>
                  <a:gd name="T81" fmla="*/ 707 h 719"/>
                  <a:gd name="T82" fmla="*/ 719 w 719"/>
                  <a:gd name="T83" fmla="*/ 13 h 719"/>
                  <a:gd name="T84" fmla="*/ 718 w 719"/>
                  <a:gd name="T85" fmla="*/ 8 h 719"/>
                  <a:gd name="T86" fmla="*/ 716 w 719"/>
                  <a:gd name="T87" fmla="*/ 5 h 719"/>
                  <a:gd name="T88" fmla="*/ 711 w 719"/>
                  <a:gd name="T89" fmla="*/ 2 h 719"/>
                  <a:gd name="T90" fmla="*/ 707 w 719"/>
                  <a:gd name="T91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9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9" y="477"/>
                    </a:lnTo>
                    <a:lnTo>
                      <a:pt x="284" y="479"/>
                    </a:lnTo>
                    <a:lnTo>
                      <a:pt x="280" y="477"/>
                    </a:lnTo>
                    <a:lnTo>
                      <a:pt x="275" y="475"/>
                    </a:lnTo>
                    <a:lnTo>
                      <a:pt x="200" y="400"/>
                    </a:lnTo>
                    <a:lnTo>
                      <a:pt x="198" y="396"/>
                    </a:lnTo>
                    <a:lnTo>
                      <a:pt x="197" y="391"/>
                    </a:lnTo>
                    <a:lnTo>
                      <a:pt x="198" y="387"/>
                    </a:lnTo>
                    <a:lnTo>
                      <a:pt x="200" y="382"/>
                    </a:lnTo>
                    <a:lnTo>
                      <a:pt x="205" y="380"/>
                    </a:lnTo>
                    <a:lnTo>
                      <a:pt x="209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3" y="247"/>
                    </a:lnTo>
                    <a:lnTo>
                      <a:pt x="507" y="243"/>
                    </a:lnTo>
                    <a:lnTo>
                      <a:pt x="512" y="243"/>
                    </a:lnTo>
                    <a:lnTo>
                      <a:pt x="516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3" y="255"/>
                    </a:lnTo>
                    <a:lnTo>
                      <a:pt x="522" y="260"/>
                    </a:lnTo>
                    <a:lnTo>
                      <a:pt x="519" y="263"/>
                    </a:lnTo>
                    <a:close/>
                    <a:moveTo>
                      <a:pt x="707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707"/>
                    </a:lnTo>
                    <a:lnTo>
                      <a:pt x="1" y="713"/>
                    </a:lnTo>
                    <a:lnTo>
                      <a:pt x="4" y="716"/>
                    </a:lnTo>
                    <a:lnTo>
                      <a:pt x="8" y="719"/>
                    </a:lnTo>
                    <a:lnTo>
                      <a:pt x="12" y="719"/>
                    </a:lnTo>
                    <a:lnTo>
                      <a:pt x="707" y="719"/>
                    </a:lnTo>
                    <a:lnTo>
                      <a:pt x="711" y="719"/>
                    </a:lnTo>
                    <a:lnTo>
                      <a:pt x="716" y="716"/>
                    </a:lnTo>
                    <a:lnTo>
                      <a:pt x="718" y="713"/>
                    </a:lnTo>
                    <a:lnTo>
                      <a:pt x="719" y="707"/>
                    </a:lnTo>
                    <a:lnTo>
                      <a:pt x="719" y="13"/>
                    </a:lnTo>
                    <a:lnTo>
                      <a:pt x="718" y="8"/>
                    </a:lnTo>
                    <a:lnTo>
                      <a:pt x="716" y="5"/>
                    </a:lnTo>
                    <a:lnTo>
                      <a:pt x="711" y="2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endParaRPr lang="en-US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0C43F35-E773-69D2-CF8E-A9498F784731}"/>
                </a:ext>
              </a:extLst>
            </p:cNvPr>
            <p:cNvSpPr txBox="1"/>
            <p:nvPr/>
          </p:nvSpPr>
          <p:spPr>
            <a:xfrm>
              <a:off x="4264510" y="565008"/>
              <a:ext cx="3977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AMERICAN THORACIC SOCIETY (ATS)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884E5BA-2041-6F88-0B41-E8F4F1BC7352}"/>
              </a:ext>
            </a:extLst>
          </p:cNvPr>
          <p:cNvGrpSpPr/>
          <p:nvPr/>
        </p:nvGrpSpPr>
        <p:grpSpPr>
          <a:xfrm>
            <a:off x="4267200" y="3083348"/>
            <a:ext cx="7258710" cy="3122897"/>
            <a:chOff x="4267200" y="3083348"/>
            <a:chExt cx="7258710" cy="3122897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7E352419-9F31-29E7-0544-777AE447131D}"/>
                </a:ext>
              </a:extLst>
            </p:cNvPr>
            <p:cNvGrpSpPr/>
            <p:nvPr/>
          </p:nvGrpSpPr>
          <p:grpSpPr>
            <a:xfrm>
              <a:off x="4267200" y="3083348"/>
              <a:ext cx="7258710" cy="3122897"/>
              <a:chOff x="4267200" y="3849701"/>
              <a:chExt cx="7258710" cy="3122897"/>
            </a:xfrm>
          </p:grpSpPr>
          <p:grpSp>
            <p:nvGrpSpPr>
              <p:cNvPr id="47" name="Group 5">
                <a:extLst>
                  <a:ext uri="{FF2B5EF4-FFF2-40B4-BE49-F238E27FC236}">
                    <a16:creationId xmlns:a16="http://schemas.microsoft.com/office/drawing/2014/main" id="{DFEFA913-C6EE-E8CB-E1CE-15E9CC3FB758}"/>
                  </a:ext>
                </a:extLst>
              </p:cNvPr>
              <p:cNvGrpSpPr/>
              <p:nvPr/>
            </p:nvGrpSpPr>
            <p:grpSpPr>
              <a:xfrm>
                <a:off x="4363035" y="4264164"/>
                <a:ext cx="7100710" cy="2708434"/>
                <a:chOff x="4824590" y="1068820"/>
                <a:chExt cx="7100710" cy="2708434"/>
              </a:xfrm>
            </p:grpSpPr>
            <p:sp>
              <p:nvSpPr>
                <p:cNvPr id="48" name="TextBox 13">
                  <a:extLst>
                    <a:ext uri="{FF2B5EF4-FFF2-40B4-BE49-F238E27FC236}">
                      <a16:creationId xmlns:a16="http://schemas.microsoft.com/office/drawing/2014/main" id="{B39A9DE6-EB21-CC92-B528-7F7BB3B3E92C}"/>
                    </a:ext>
                  </a:extLst>
                </p:cNvPr>
                <p:cNvSpPr txBox="1"/>
                <p:nvPr/>
              </p:nvSpPr>
              <p:spPr>
                <a:xfrm>
                  <a:off x="5232400" y="1068820"/>
                  <a:ext cx="6692900" cy="27084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Asociación Argentina de Medicina Respiratoria (AAMR)</a:t>
                  </a:r>
                </a:p>
                <a:p>
                  <a:pPr algn="just"/>
                  <a:endPara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Asociación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Latinoamericana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de Tórax (ALAT)</a:t>
                  </a:r>
                </a:p>
                <a:p>
                  <a:pPr algn="just"/>
                  <a:endPara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Sociedad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Mexicana de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Neumología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y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Cirugía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de Tórax(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SMNyCT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  <a:p>
                  <a:pPr algn="just"/>
                  <a:endPara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Sociedad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Española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de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Neumología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y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Cirugía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Torácica (SEPAR) </a:t>
                  </a:r>
                </a:p>
                <a:p>
                  <a:pPr algn="just"/>
                  <a:endPara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Sociedade Portuguesa de Pneumologia (SPP)</a:t>
                  </a:r>
                </a:p>
                <a:p>
                  <a:pPr algn="just"/>
                  <a:endParaRPr lang="pt-BR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/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Indian </a:t>
                  </a:r>
                  <a:r>
                    <a:rPr lang="pt-BR" sz="16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Chest</a:t>
                  </a:r>
                  <a:r>
                    <a:rPr lang="pt-BR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Society (ICS)</a:t>
                  </a:r>
                </a:p>
              </p:txBody>
            </p:sp>
            <p:sp>
              <p:nvSpPr>
                <p:cNvPr id="49" name="Freeform 1669">
                  <a:extLst>
                    <a:ext uri="{FF2B5EF4-FFF2-40B4-BE49-F238E27FC236}">
                      <a16:creationId xmlns:a16="http://schemas.microsoft.com/office/drawing/2014/main" id="{83D4485B-C781-8848-B9F6-D5FA22979D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24590" y="1098177"/>
                  <a:ext cx="239150" cy="232885"/>
                </a:xfrm>
                <a:custGeom>
                  <a:avLst/>
                  <a:gdLst>
                    <a:gd name="T0" fmla="*/ 519 w 719"/>
                    <a:gd name="T1" fmla="*/ 263 h 719"/>
                    <a:gd name="T2" fmla="*/ 292 w 719"/>
                    <a:gd name="T3" fmla="*/ 475 h 719"/>
                    <a:gd name="T4" fmla="*/ 289 w 719"/>
                    <a:gd name="T5" fmla="*/ 477 h 719"/>
                    <a:gd name="T6" fmla="*/ 284 w 719"/>
                    <a:gd name="T7" fmla="*/ 479 h 719"/>
                    <a:gd name="T8" fmla="*/ 280 w 719"/>
                    <a:gd name="T9" fmla="*/ 477 h 719"/>
                    <a:gd name="T10" fmla="*/ 275 w 719"/>
                    <a:gd name="T11" fmla="*/ 475 h 719"/>
                    <a:gd name="T12" fmla="*/ 200 w 719"/>
                    <a:gd name="T13" fmla="*/ 400 h 719"/>
                    <a:gd name="T14" fmla="*/ 198 w 719"/>
                    <a:gd name="T15" fmla="*/ 396 h 719"/>
                    <a:gd name="T16" fmla="*/ 197 w 719"/>
                    <a:gd name="T17" fmla="*/ 391 h 719"/>
                    <a:gd name="T18" fmla="*/ 198 w 719"/>
                    <a:gd name="T19" fmla="*/ 387 h 719"/>
                    <a:gd name="T20" fmla="*/ 200 w 719"/>
                    <a:gd name="T21" fmla="*/ 382 h 719"/>
                    <a:gd name="T22" fmla="*/ 205 w 719"/>
                    <a:gd name="T23" fmla="*/ 380 h 719"/>
                    <a:gd name="T24" fmla="*/ 209 w 719"/>
                    <a:gd name="T25" fmla="*/ 379 h 719"/>
                    <a:gd name="T26" fmla="*/ 213 w 719"/>
                    <a:gd name="T27" fmla="*/ 380 h 719"/>
                    <a:gd name="T28" fmla="*/ 217 w 719"/>
                    <a:gd name="T29" fmla="*/ 382 h 719"/>
                    <a:gd name="T30" fmla="*/ 284 w 719"/>
                    <a:gd name="T31" fmla="*/ 450 h 719"/>
                    <a:gd name="T32" fmla="*/ 503 w 719"/>
                    <a:gd name="T33" fmla="*/ 247 h 719"/>
                    <a:gd name="T34" fmla="*/ 507 w 719"/>
                    <a:gd name="T35" fmla="*/ 243 h 719"/>
                    <a:gd name="T36" fmla="*/ 512 w 719"/>
                    <a:gd name="T37" fmla="*/ 243 h 719"/>
                    <a:gd name="T38" fmla="*/ 516 w 719"/>
                    <a:gd name="T39" fmla="*/ 243 h 719"/>
                    <a:gd name="T40" fmla="*/ 519 w 719"/>
                    <a:gd name="T41" fmla="*/ 247 h 719"/>
                    <a:gd name="T42" fmla="*/ 522 w 719"/>
                    <a:gd name="T43" fmla="*/ 251 h 719"/>
                    <a:gd name="T44" fmla="*/ 523 w 719"/>
                    <a:gd name="T45" fmla="*/ 255 h 719"/>
                    <a:gd name="T46" fmla="*/ 522 w 719"/>
                    <a:gd name="T47" fmla="*/ 260 h 719"/>
                    <a:gd name="T48" fmla="*/ 519 w 719"/>
                    <a:gd name="T49" fmla="*/ 263 h 719"/>
                    <a:gd name="T50" fmla="*/ 707 w 719"/>
                    <a:gd name="T51" fmla="*/ 0 h 719"/>
                    <a:gd name="T52" fmla="*/ 12 w 719"/>
                    <a:gd name="T53" fmla="*/ 0 h 719"/>
                    <a:gd name="T54" fmla="*/ 8 w 719"/>
                    <a:gd name="T55" fmla="*/ 2 h 719"/>
                    <a:gd name="T56" fmla="*/ 4 w 719"/>
                    <a:gd name="T57" fmla="*/ 5 h 719"/>
                    <a:gd name="T58" fmla="*/ 1 w 719"/>
                    <a:gd name="T59" fmla="*/ 8 h 719"/>
                    <a:gd name="T60" fmla="*/ 0 w 719"/>
                    <a:gd name="T61" fmla="*/ 13 h 719"/>
                    <a:gd name="T62" fmla="*/ 0 w 719"/>
                    <a:gd name="T63" fmla="*/ 707 h 719"/>
                    <a:gd name="T64" fmla="*/ 1 w 719"/>
                    <a:gd name="T65" fmla="*/ 713 h 719"/>
                    <a:gd name="T66" fmla="*/ 4 w 719"/>
                    <a:gd name="T67" fmla="*/ 716 h 719"/>
                    <a:gd name="T68" fmla="*/ 8 w 719"/>
                    <a:gd name="T69" fmla="*/ 719 h 719"/>
                    <a:gd name="T70" fmla="*/ 12 w 719"/>
                    <a:gd name="T71" fmla="*/ 719 h 719"/>
                    <a:gd name="T72" fmla="*/ 707 w 719"/>
                    <a:gd name="T73" fmla="*/ 719 h 719"/>
                    <a:gd name="T74" fmla="*/ 711 w 719"/>
                    <a:gd name="T75" fmla="*/ 719 h 719"/>
                    <a:gd name="T76" fmla="*/ 716 w 719"/>
                    <a:gd name="T77" fmla="*/ 716 h 719"/>
                    <a:gd name="T78" fmla="*/ 718 w 719"/>
                    <a:gd name="T79" fmla="*/ 713 h 719"/>
                    <a:gd name="T80" fmla="*/ 719 w 719"/>
                    <a:gd name="T81" fmla="*/ 707 h 719"/>
                    <a:gd name="T82" fmla="*/ 719 w 719"/>
                    <a:gd name="T83" fmla="*/ 13 h 719"/>
                    <a:gd name="T84" fmla="*/ 718 w 719"/>
                    <a:gd name="T85" fmla="*/ 8 h 719"/>
                    <a:gd name="T86" fmla="*/ 716 w 719"/>
                    <a:gd name="T87" fmla="*/ 5 h 719"/>
                    <a:gd name="T88" fmla="*/ 711 w 719"/>
                    <a:gd name="T89" fmla="*/ 2 h 719"/>
                    <a:gd name="T90" fmla="*/ 707 w 719"/>
                    <a:gd name="T91" fmla="*/ 0 h 7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19" h="719">
                      <a:moveTo>
                        <a:pt x="519" y="263"/>
                      </a:moveTo>
                      <a:lnTo>
                        <a:pt x="292" y="475"/>
                      </a:lnTo>
                      <a:lnTo>
                        <a:pt x="289" y="477"/>
                      </a:lnTo>
                      <a:lnTo>
                        <a:pt x="284" y="479"/>
                      </a:lnTo>
                      <a:lnTo>
                        <a:pt x="280" y="477"/>
                      </a:lnTo>
                      <a:lnTo>
                        <a:pt x="275" y="475"/>
                      </a:lnTo>
                      <a:lnTo>
                        <a:pt x="200" y="400"/>
                      </a:lnTo>
                      <a:lnTo>
                        <a:pt x="198" y="396"/>
                      </a:lnTo>
                      <a:lnTo>
                        <a:pt x="197" y="391"/>
                      </a:lnTo>
                      <a:lnTo>
                        <a:pt x="198" y="387"/>
                      </a:lnTo>
                      <a:lnTo>
                        <a:pt x="200" y="382"/>
                      </a:lnTo>
                      <a:lnTo>
                        <a:pt x="205" y="380"/>
                      </a:lnTo>
                      <a:lnTo>
                        <a:pt x="209" y="379"/>
                      </a:lnTo>
                      <a:lnTo>
                        <a:pt x="213" y="380"/>
                      </a:lnTo>
                      <a:lnTo>
                        <a:pt x="217" y="382"/>
                      </a:lnTo>
                      <a:lnTo>
                        <a:pt x="284" y="450"/>
                      </a:lnTo>
                      <a:lnTo>
                        <a:pt x="503" y="247"/>
                      </a:lnTo>
                      <a:lnTo>
                        <a:pt x="507" y="243"/>
                      </a:lnTo>
                      <a:lnTo>
                        <a:pt x="512" y="243"/>
                      </a:lnTo>
                      <a:lnTo>
                        <a:pt x="516" y="243"/>
                      </a:lnTo>
                      <a:lnTo>
                        <a:pt x="519" y="247"/>
                      </a:lnTo>
                      <a:lnTo>
                        <a:pt x="522" y="251"/>
                      </a:lnTo>
                      <a:lnTo>
                        <a:pt x="523" y="255"/>
                      </a:lnTo>
                      <a:lnTo>
                        <a:pt x="522" y="260"/>
                      </a:lnTo>
                      <a:lnTo>
                        <a:pt x="519" y="263"/>
                      </a:lnTo>
                      <a:close/>
                      <a:moveTo>
                        <a:pt x="707" y="0"/>
                      </a:move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707"/>
                      </a:lnTo>
                      <a:lnTo>
                        <a:pt x="1" y="713"/>
                      </a:lnTo>
                      <a:lnTo>
                        <a:pt x="4" y="716"/>
                      </a:lnTo>
                      <a:lnTo>
                        <a:pt x="8" y="719"/>
                      </a:lnTo>
                      <a:lnTo>
                        <a:pt x="12" y="719"/>
                      </a:lnTo>
                      <a:lnTo>
                        <a:pt x="707" y="719"/>
                      </a:lnTo>
                      <a:lnTo>
                        <a:pt x="711" y="719"/>
                      </a:lnTo>
                      <a:lnTo>
                        <a:pt x="716" y="716"/>
                      </a:lnTo>
                      <a:lnTo>
                        <a:pt x="718" y="713"/>
                      </a:lnTo>
                      <a:lnTo>
                        <a:pt x="719" y="707"/>
                      </a:lnTo>
                      <a:lnTo>
                        <a:pt x="719" y="13"/>
                      </a:lnTo>
                      <a:lnTo>
                        <a:pt x="718" y="8"/>
                      </a:lnTo>
                      <a:lnTo>
                        <a:pt x="716" y="5"/>
                      </a:lnTo>
                      <a:lnTo>
                        <a:pt x="711" y="2"/>
                      </a:lnTo>
                      <a:lnTo>
                        <a:pt x="70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/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4FD2A50-A0E3-6148-182F-2AC437D8470F}"/>
                  </a:ext>
                </a:extLst>
              </p:cNvPr>
              <p:cNvSpPr txBox="1"/>
              <p:nvPr/>
            </p:nvSpPr>
            <p:spPr>
              <a:xfrm>
                <a:off x="4267200" y="3849701"/>
                <a:ext cx="72587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OUTROS CONVÊNIOS (palestrantes em congressos nacionais da SBPT)</a:t>
                </a:r>
              </a:p>
            </p:txBody>
          </p:sp>
        </p:grpSp>
        <p:sp>
          <p:nvSpPr>
            <p:cNvPr id="18" name="Freeform 1669">
              <a:extLst>
                <a:ext uri="{FF2B5EF4-FFF2-40B4-BE49-F238E27FC236}">
                  <a16:creationId xmlns:a16="http://schemas.microsoft.com/office/drawing/2014/main" id="{C149D272-F133-84EF-6D07-0E501626AD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3035" y="4005731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1669">
              <a:extLst>
                <a:ext uri="{FF2B5EF4-FFF2-40B4-BE49-F238E27FC236}">
                  <a16:creationId xmlns:a16="http://schemas.microsoft.com/office/drawing/2014/main" id="{953A9F50-8DDF-0D54-0FD6-405FA0C33D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8697" y="4484294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1669">
              <a:extLst>
                <a:ext uri="{FF2B5EF4-FFF2-40B4-BE49-F238E27FC236}">
                  <a16:creationId xmlns:a16="http://schemas.microsoft.com/office/drawing/2014/main" id="{FDC890D4-07D3-10E2-8BCF-A5CBC61ED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3254" y="4962857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1669">
              <a:extLst>
                <a:ext uri="{FF2B5EF4-FFF2-40B4-BE49-F238E27FC236}">
                  <a16:creationId xmlns:a16="http://schemas.microsoft.com/office/drawing/2014/main" id="{77F23C12-7F2D-C066-F7B9-BAE83D0233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3035" y="5441420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1669">
              <a:extLst>
                <a:ext uri="{FF2B5EF4-FFF2-40B4-BE49-F238E27FC236}">
                  <a16:creationId xmlns:a16="http://schemas.microsoft.com/office/drawing/2014/main" id="{BD43EEF5-49F7-E2C3-AFDD-31B99FEB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9677" y="5916299"/>
              <a:ext cx="239150" cy="232885"/>
            </a:xfrm>
            <a:custGeom>
              <a:avLst/>
              <a:gdLst>
                <a:gd name="T0" fmla="*/ 519 w 719"/>
                <a:gd name="T1" fmla="*/ 263 h 719"/>
                <a:gd name="T2" fmla="*/ 292 w 719"/>
                <a:gd name="T3" fmla="*/ 475 h 719"/>
                <a:gd name="T4" fmla="*/ 289 w 719"/>
                <a:gd name="T5" fmla="*/ 477 h 719"/>
                <a:gd name="T6" fmla="*/ 284 w 719"/>
                <a:gd name="T7" fmla="*/ 479 h 719"/>
                <a:gd name="T8" fmla="*/ 280 w 719"/>
                <a:gd name="T9" fmla="*/ 477 h 719"/>
                <a:gd name="T10" fmla="*/ 275 w 719"/>
                <a:gd name="T11" fmla="*/ 475 h 719"/>
                <a:gd name="T12" fmla="*/ 200 w 719"/>
                <a:gd name="T13" fmla="*/ 400 h 719"/>
                <a:gd name="T14" fmla="*/ 198 w 719"/>
                <a:gd name="T15" fmla="*/ 396 h 719"/>
                <a:gd name="T16" fmla="*/ 197 w 719"/>
                <a:gd name="T17" fmla="*/ 391 h 719"/>
                <a:gd name="T18" fmla="*/ 198 w 719"/>
                <a:gd name="T19" fmla="*/ 387 h 719"/>
                <a:gd name="T20" fmla="*/ 200 w 719"/>
                <a:gd name="T21" fmla="*/ 382 h 719"/>
                <a:gd name="T22" fmla="*/ 205 w 719"/>
                <a:gd name="T23" fmla="*/ 380 h 719"/>
                <a:gd name="T24" fmla="*/ 209 w 719"/>
                <a:gd name="T25" fmla="*/ 379 h 719"/>
                <a:gd name="T26" fmla="*/ 213 w 719"/>
                <a:gd name="T27" fmla="*/ 380 h 719"/>
                <a:gd name="T28" fmla="*/ 217 w 719"/>
                <a:gd name="T29" fmla="*/ 382 h 719"/>
                <a:gd name="T30" fmla="*/ 284 w 719"/>
                <a:gd name="T31" fmla="*/ 450 h 719"/>
                <a:gd name="T32" fmla="*/ 503 w 719"/>
                <a:gd name="T33" fmla="*/ 247 h 719"/>
                <a:gd name="T34" fmla="*/ 507 w 719"/>
                <a:gd name="T35" fmla="*/ 243 h 719"/>
                <a:gd name="T36" fmla="*/ 512 w 719"/>
                <a:gd name="T37" fmla="*/ 243 h 719"/>
                <a:gd name="T38" fmla="*/ 516 w 719"/>
                <a:gd name="T39" fmla="*/ 243 h 719"/>
                <a:gd name="T40" fmla="*/ 519 w 719"/>
                <a:gd name="T41" fmla="*/ 247 h 719"/>
                <a:gd name="T42" fmla="*/ 522 w 719"/>
                <a:gd name="T43" fmla="*/ 251 h 719"/>
                <a:gd name="T44" fmla="*/ 523 w 719"/>
                <a:gd name="T45" fmla="*/ 255 h 719"/>
                <a:gd name="T46" fmla="*/ 522 w 719"/>
                <a:gd name="T47" fmla="*/ 260 h 719"/>
                <a:gd name="T48" fmla="*/ 519 w 719"/>
                <a:gd name="T49" fmla="*/ 263 h 719"/>
                <a:gd name="T50" fmla="*/ 707 w 719"/>
                <a:gd name="T51" fmla="*/ 0 h 719"/>
                <a:gd name="T52" fmla="*/ 12 w 719"/>
                <a:gd name="T53" fmla="*/ 0 h 719"/>
                <a:gd name="T54" fmla="*/ 8 w 719"/>
                <a:gd name="T55" fmla="*/ 2 h 719"/>
                <a:gd name="T56" fmla="*/ 4 w 719"/>
                <a:gd name="T57" fmla="*/ 5 h 719"/>
                <a:gd name="T58" fmla="*/ 1 w 719"/>
                <a:gd name="T59" fmla="*/ 8 h 719"/>
                <a:gd name="T60" fmla="*/ 0 w 719"/>
                <a:gd name="T61" fmla="*/ 13 h 719"/>
                <a:gd name="T62" fmla="*/ 0 w 719"/>
                <a:gd name="T63" fmla="*/ 707 h 719"/>
                <a:gd name="T64" fmla="*/ 1 w 719"/>
                <a:gd name="T65" fmla="*/ 713 h 719"/>
                <a:gd name="T66" fmla="*/ 4 w 719"/>
                <a:gd name="T67" fmla="*/ 716 h 719"/>
                <a:gd name="T68" fmla="*/ 8 w 719"/>
                <a:gd name="T69" fmla="*/ 719 h 719"/>
                <a:gd name="T70" fmla="*/ 12 w 719"/>
                <a:gd name="T71" fmla="*/ 719 h 719"/>
                <a:gd name="T72" fmla="*/ 707 w 719"/>
                <a:gd name="T73" fmla="*/ 719 h 719"/>
                <a:gd name="T74" fmla="*/ 711 w 719"/>
                <a:gd name="T75" fmla="*/ 719 h 719"/>
                <a:gd name="T76" fmla="*/ 716 w 719"/>
                <a:gd name="T77" fmla="*/ 716 h 719"/>
                <a:gd name="T78" fmla="*/ 718 w 719"/>
                <a:gd name="T79" fmla="*/ 713 h 719"/>
                <a:gd name="T80" fmla="*/ 719 w 719"/>
                <a:gd name="T81" fmla="*/ 707 h 719"/>
                <a:gd name="T82" fmla="*/ 719 w 719"/>
                <a:gd name="T83" fmla="*/ 13 h 719"/>
                <a:gd name="T84" fmla="*/ 718 w 719"/>
                <a:gd name="T85" fmla="*/ 8 h 719"/>
                <a:gd name="T86" fmla="*/ 716 w 719"/>
                <a:gd name="T87" fmla="*/ 5 h 719"/>
                <a:gd name="T88" fmla="*/ 711 w 719"/>
                <a:gd name="T89" fmla="*/ 2 h 719"/>
                <a:gd name="T90" fmla="*/ 707 w 719"/>
                <a:gd name="T91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9" y="477"/>
                  </a:lnTo>
                  <a:lnTo>
                    <a:pt x="284" y="479"/>
                  </a:lnTo>
                  <a:lnTo>
                    <a:pt x="280" y="477"/>
                  </a:lnTo>
                  <a:lnTo>
                    <a:pt x="275" y="475"/>
                  </a:lnTo>
                  <a:lnTo>
                    <a:pt x="200" y="400"/>
                  </a:lnTo>
                  <a:lnTo>
                    <a:pt x="198" y="396"/>
                  </a:lnTo>
                  <a:lnTo>
                    <a:pt x="197" y="391"/>
                  </a:lnTo>
                  <a:lnTo>
                    <a:pt x="198" y="387"/>
                  </a:lnTo>
                  <a:lnTo>
                    <a:pt x="200" y="382"/>
                  </a:lnTo>
                  <a:lnTo>
                    <a:pt x="205" y="380"/>
                  </a:lnTo>
                  <a:lnTo>
                    <a:pt x="209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4" y="450"/>
                  </a:lnTo>
                  <a:lnTo>
                    <a:pt x="503" y="247"/>
                  </a:lnTo>
                  <a:lnTo>
                    <a:pt x="507" y="243"/>
                  </a:lnTo>
                  <a:lnTo>
                    <a:pt x="512" y="243"/>
                  </a:lnTo>
                  <a:lnTo>
                    <a:pt x="516" y="243"/>
                  </a:lnTo>
                  <a:lnTo>
                    <a:pt x="519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07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707"/>
                  </a:lnTo>
                  <a:lnTo>
                    <a:pt x="1" y="713"/>
                  </a:lnTo>
                  <a:lnTo>
                    <a:pt x="4" y="716"/>
                  </a:lnTo>
                  <a:lnTo>
                    <a:pt x="8" y="719"/>
                  </a:lnTo>
                  <a:lnTo>
                    <a:pt x="12" y="719"/>
                  </a:lnTo>
                  <a:lnTo>
                    <a:pt x="707" y="719"/>
                  </a:lnTo>
                  <a:lnTo>
                    <a:pt x="711" y="719"/>
                  </a:lnTo>
                  <a:lnTo>
                    <a:pt x="716" y="716"/>
                  </a:lnTo>
                  <a:lnTo>
                    <a:pt x="718" y="713"/>
                  </a:lnTo>
                  <a:lnTo>
                    <a:pt x="719" y="707"/>
                  </a:lnTo>
                  <a:lnTo>
                    <a:pt x="719" y="13"/>
                  </a:lnTo>
                  <a:lnTo>
                    <a:pt x="718" y="8"/>
                  </a:lnTo>
                  <a:lnTo>
                    <a:pt x="716" y="5"/>
                  </a:lnTo>
                  <a:lnTo>
                    <a:pt x="711" y="2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99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B364972-40E5-F176-5B86-CE16C0F1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B424A39-29B2-D579-65E8-3E77A79985A0}"/>
              </a:ext>
            </a:extLst>
          </p:cNvPr>
          <p:cNvSpPr/>
          <p:nvPr/>
        </p:nvSpPr>
        <p:spPr>
          <a:xfrm>
            <a:off x="469900" y="1714500"/>
            <a:ext cx="108839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600" b="1" dirty="0">
                <a:latin typeface="Calibri" panose="020F0502020204030204" pitchFamily="34" charset="0"/>
                <a:cs typeface="Calibri" panose="020F0502020204030204" pitchFamily="34" charset="0"/>
              </a:rPr>
              <a:t>Atividades de Ensino e Científicas</a:t>
            </a:r>
            <a:endParaRPr lang="en-US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7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580571" y="983932"/>
            <a:ext cx="1103085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Estímulo à associação de acadêmicos de medicina por meio de ligas acadêmicas e outras associações de reconhecida credibilidade, como a Federação Internacional de Associações de Estudantes de Medicina (IFMSA), com isenção de tarifa para eventos da SBPT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Apoio aos eventos realizados pelas Ligas Acadêmicas de Pneumologia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Atualização dos critérios para credenciamento de Cursos de Especialização em Pneumologia e das Ligas Acadêmicas junto à SBPT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Realização do 1º SBPT Acolhe em 2022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Participação como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educational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faculty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) no ATS Boot </a:t>
            </a:r>
            <a:r>
              <a:rPr lang="pt-BR" b="1" dirty="0" err="1">
                <a:latin typeface="Calibri" panose="020F0502020204030204" pitchFamily="34" charset="0"/>
                <a:cs typeface="Calibri" panose="020F0502020204030204" pitchFamily="34" charset="0"/>
              </a:rPr>
              <a:t>Camp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em 2021 e 2022 e indicação de um representante-residente de pneumologia como “trainee” - fortalecimento da parceira da SBPT com a ATS na área de ensino e treinamento em Pneumologia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Desenvolvimento e disponibilização do material “Aulas para Residentes: Recomendações da SBPT” contendo 44 aulas de 15 áreas da Pneumologia, visando auxiliar na formação dos residentes sócios e não sócios prejudicados no conteúdo teórico durante o seu treinamento devido aos efeitos da pandemia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Primeira reunião com residentes em Pneumologia, com participação de 40 residentes de todo o país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Reformulação do exame de TE, incluindo o aperfeiçoamento da plataforma digital do exame junto à FUNDEP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Interação intensa com as Comissões e Departamentos da SBPT na elaboração da prova de TE e indicação de temas relacionados ao ensino em Pneumologia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B25E29-ECF7-5E91-80A1-FC3316DBCF2D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Alunos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medicina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Residentes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Pneumologia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7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0EA572-6EA7-4A64-8565-243325188429}"/>
              </a:ext>
            </a:extLst>
          </p:cNvPr>
          <p:cNvSpPr/>
          <p:nvPr/>
        </p:nvSpPr>
        <p:spPr>
          <a:xfrm>
            <a:off x="0" y="0"/>
            <a:ext cx="1778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363F7-3069-496C-8E66-DDB2B6A3BED2}"/>
              </a:ext>
            </a:extLst>
          </p:cNvPr>
          <p:cNvSpPr/>
          <p:nvPr/>
        </p:nvSpPr>
        <p:spPr>
          <a:xfrm>
            <a:off x="0" y="3429000"/>
            <a:ext cx="1778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15AAD2-F9B6-C1DF-01F6-4D8B1DFB8E08}"/>
              </a:ext>
            </a:extLst>
          </p:cNvPr>
          <p:cNvSpPr txBox="1"/>
          <p:nvPr/>
        </p:nvSpPr>
        <p:spPr>
          <a:xfrm>
            <a:off x="409303" y="1001486"/>
            <a:ext cx="11207931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Implementação de novos cursos de formação: Curso de orientação sobre o método GRADE, Curso prático de US, Curso Nacional de Cuidados Paliativos, Curso Teórico Prático de Distúrbios Respiratórios do Sono e Curso Integrado de Radiologia e Patologia Pulmonar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Desenvolvimento da Matriz de Competência da Residência Médica em Endoscopia Respiratória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Divulgação entre os sócios e patrocínio de bolsas para inscrição no curso MECOR de associados da SBPT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Implementação/Manutenção de atividades online e nas mídias sociais (Eventos, </a:t>
            </a:r>
            <a:r>
              <a:rPr lang="pt-B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Pneumolive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no IG, Podcast Direto ao Ponto)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Retomada dos eventos presenciais: Cursos Nacional de Doenças Intersticiais, Curso Nacional de Doenças da Circulação Pulmonar, Curso Nacional de Atualização em Pneumologia e Curso Nacional de Atualização em Pneumologia Pediátrica em 2022, Congresso Brasileiro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Instituídas as regras e a comissão de avaliação para elaboração de novas diretrizes e consensos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Reserva financeira para realização de diretrizes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Estímulo à formação de jovens lideranças.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Atividades on-line durante a pandemia – encontros virtuais, congresso nacional de Asma, DPOC e Tabagismo</a:t>
            </a:r>
          </a:p>
          <a:p>
            <a:pPr>
              <a:spcAft>
                <a:spcPts val="600"/>
              </a:spcAft>
            </a:pPr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9E5594-C298-A0A2-9641-8F4F893B44CB}"/>
              </a:ext>
            </a:extLst>
          </p:cNvPr>
          <p:cNvSpPr/>
          <p:nvPr/>
        </p:nvSpPr>
        <p:spPr>
          <a:xfrm>
            <a:off x="580571" y="69850"/>
            <a:ext cx="10655300" cy="77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Associados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Pneumologistas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05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1667</Words>
  <Application>Microsoft Office PowerPoint</Application>
  <PresentationFormat>Ecrã Panorâmico</PresentationFormat>
  <Paragraphs>172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5" baseType="lpstr">
      <vt:lpstr>Abadi</vt:lpstr>
      <vt:lpstr>Arial</vt:lpstr>
      <vt:lpstr>Calibri</vt:lpstr>
      <vt:lpstr>Century Gothic</vt:lpstr>
      <vt:lpstr>Nunito</vt:lpstr>
      <vt:lpstr>Segoe UI Light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Irma</cp:lastModifiedBy>
  <cp:revision>89</cp:revision>
  <dcterms:created xsi:type="dcterms:W3CDTF">2018-04-10T03:41:08Z</dcterms:created>
  <dcterms:modified xsi:type="dcterms:W3CDTF">2022-10-12T15:18:58Z</dcterms:modified>
</cp:coreProperties>
</file>